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70" r:id="rId3"/>
    <p:sldId id="271" r:id="rId4"/>
    <p:sldId id="272" r:id="rId5"/>
    <p:sldId id="273" r:id="rId6"/>
    <p:sldId id="274" r:id="rId7"/>
    <p:sldId id="275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4" d="100"/>
          <a:sy n="54" d="100"/>
        </p:scale>
        <p:origin x="10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07D783-AF1F-490E-98D3-8058EAD26C83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FD5E25-EEDA-440E-A33B-16749B8D944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9962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FD5E25-EEDA-440E-A33B-16749B8D944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0092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928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5325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71091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41995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3272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5290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19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86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4840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8379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691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067E43-0536-4EEC-9AE6-61BBA9C711DA}" type="datetimeFigureOut">
              <a:rPr lang="en-GB" smtClean="0"/>
              <a:t>05/12/2023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653BBB-2B66-4CB3-9E86-B6374E709F7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64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13" Type="http://schemas.openxmlformats.org/officeDocument/2006/relationships/image" Target="../media/image3.png"/><Relationship Id="rId3" Type="http://schemas.openxmlformats.org/officeDocument/2006/relationships/hyperlink" Target="https://www.telegraph.co.uk/news/uknews/1563344/Test-your-lateral-thinking-Oxbridge-questions.html" TargetMode="External"/><Relationship Id="rId7" Type="http://schemas.openxmlformats.org/officeDocument/2006/relationships/slide" Target="slide5.xml"/><Relationship Id="rId12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11" Type="http://schemas.openxmlformats.org/officeDocument/2006/relationships/slide" Target="slide8.xml"/><Relationship Id="rId5" Type="http://schemas.openxmlformats.org/officeDocument/2006/relationships/slide" Target="slide3.xml"/><Relationship Id="rId10" Type="http://schemas.openxmlformats.org/officeDocument/2006/relationships/hyperlink" Target="https://www.bbc.co.uk/news/technology-49661870" TargetMode="External"/><Relationship Id="rId4" Type="http://schemas.openxmlformats.org/officeDocument/2006/relationships/hyperlink" Target="https://www.teachertoolkit.co.uk/2018/04/28/fermi-questioning/" TargetMode="External"/><Relationship Id="rId9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.jpeg"/><Relationship Id="rId7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bc.co.uk/programmes/p05psljr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sinessofapps.com/data/fortnite-statistics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95001" y="92420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479471" y="140923"/>
            <a:ext cx="859773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>
                <a:latin typeface="Blippo Light SF" pitchFamily="2" charset="0"/>
              </a:rPr>
              <a:t>The </a:t>
            </a:r>
            <a:r>
              <a:rPr lang="en-GB" sz="5400" b="1">
                <a:solidFill>
                  <a:srgbClr val="FF0000"/>
                </a:solidFill>
                <a:latin typeface="Blippo Light SF" pitchFamily="2" charset="0"/>
              </a:rPr>
              <a:t>Challenge</a:t>
            </a:r>
            <a:r>
              <a:rPr lang="en-GB" sz="5400" b="1">
                <a:latin typeface="Blippo Light SF" pitchFamily="2" charset="0"/>
              </a:rPr>
              <a:t> </a:t>
            </a:r>
            <a:r>
              <a:rPr lang="en-GB" sz="5400" b="1" dirty="0">
                <a:latin typeface="Blippo Light SF" pitchFamily="2" charset="0"/>
              </a:rPr>
              <a:t>Dashboard</a:t>
            </a:r>
            <a:endParaRPr lang="en-GB" sz="3600" b="1" dirty="0">
              <a:latin typeface="Blippo Light SF" pitchFamily="2" charset="0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169380"/>
              </p:ext>
            </p:extLst>
          </p:nvPr>
        </p:nvGraphicFramePr>
        <p:xfrm>
          <a:off x="95001" y="1610564"/>
          <a:ext cx="11982204" cy="5143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107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2261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884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71749">
                <a:tc>
                  <a:txBody>
                    <a:bodyPr/>
                    <a:lstStyle/>
                    <a:p>
                      <a:pPr algn="ctr"/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Topical Discussion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b="1" i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71749">
                <a:tc>
                  <a:txBody>
                    <a:bodyPr/>
                    <a:lstStyle/>
                    <a:p>
                      <a:pPr algn="ctr"/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“</a:t>
                      </a:r>
                      <a:r>
                        <a:rPr lang="en-GB" b="1" i="1" dirty="0" err="1">
                          <a:solidFill>
                            <a:srgbClr val="002060"/>
                          </a:solidFill>
                          <a:hlinkClick r:id="rId3"/>
                        </a:rPr>
                        <a:t>Mockbridge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” Question…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Your Weekly 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  <a:hlinkClick r:id="rId4"/>
                        </a:rPr>
                        <a:t>Fermi</a:t>
                      </a:r>
                      <a:r>
                        <a:rPr lang="en-GB" b="1" i="1" dirty="0">
                          <a:solidFill>
                            <a:srgbClr val="002060"/>
                          </a:solidFill>
                        </a:rPr>
                        <a:t> Question…</a:t>
                      </a:r>
                    </a:p>
                    <a:p>
                      <a:pPr algn="ctr"/>
                      <a:endParaRPr lang="en-GB" b="1" dirty="0">
                        <a:solidFill>
                          <a:srgbClr val="0070C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300" b="1" i="1" dirty="0"/>
                    </a:p>
                    <a:p>
                      <a:pPr algn="ctr"/>
                      <a:r>
                        <a:rPr lang="en-GB" sz="2400" b="1" i="1" dirty="0"/>
                        <a:t>Don’t forget the</a:t>
                      </a:r>
                    </a:p>
                    <a:p>
                      <a:pPr algn="ctr"/>
                      <a:r>
                        <a:rPr lang="en-GB" sz="2400" b="1" i="1" dirty="0">
                          <a:solidFill>
                            <a:srgbClr val="FF0000"/>
                          </a:solidFill>
                        </a:rPr>
                        <a:t>Daily Challenges</a:t>
                      </a:r>
                      <a:r>
                        <a:rPr lang="en-GB" sz="2400" b="1" i="1" dirty="0"/>
                        <a:t>…</a:t>
                      </a:r>
                      <a:endParaRPr lang="en-GB" sz="1800" b="1" i="1" dirty="0"/>
                    </a:p>
                    <a:p>
                      <a:pPr algn="ctr"/>
                      <a:endParaRPr lang="en-GB" sz="700" dirty="0"/>
                    </a:p>
                    <a:p>
                      <a:pPr algn="ctr"/>
                      <a:r>
                        <a:rPr lang="en-GB" sz="2000" b="1" dirty="0">
                          <a:hlinkClick r:id="rId5" action="ppaction://hlinksldjump"/>
                        </a:rPr>
                        <a:t>Monday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6" action="ppaction://hlinksldjump"/>
                        </a:rPr>
                        <a:t>Tuesday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7" action="ppaction://hlinksldjump"/>
                        </a:rPr>
                        <a:t>Wednesday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8" action="ppaction://hlinksldjump"/>
                        </a:rPr>
                        <a:t>Thursday</a:t>
                      </a:r>
                      <a:endParaRPr lang="en-GB" sz="2000" b="1" dirty="0"/>
                    </a:p>
                    <a:p>
                      <a:pPr algn="ctr"/>
                      <a:r>
                        <a:rPr lang="en-GB" sz="2000" b="1" dirty="0">
                          <a:hlinkClick r:id="rId9" action="ppaction://hlinksldjump"/>
                        </a:rPr>
                        <a:t>Friday</a:t>
                      </a:r>
                      <a:endParaRPr lang="en-GB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402006" y="1919509"/>
            <a:ext cx="4294878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/>
              <a:t>Does online gaming need to be more closely controlled by the Government?</a:t>
            </a:r>
            <a:endParaRPr lang="en-GB" sz="3000" dirty="0"/>
          </a:p>
          <a:p>
            <a:pPr algn="ctr"/>
            <a:r>
              <a:rPr lang="en-GB" b="1" i="1" dirty="0">
                <a:hlinkClick r:id="rId10"/>
              </a:rPr>
              <a:t>Think Link!</a:t>
            </a:r>
            <a:endParaRPr lang="en-GB" sz="32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399807" y="4535844"/>
            <a:ext cx="4294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/>
              <a:t>How many </a:t>
            </a:r>
            <a:r>
              <a:rPr lang="en-GB" sz="3600" b="1" i="1" dirty="0" err="1"/>
              <a:t>Fortnite</a:t>
            </a:r>
            <a:r>
              <a:rPr lang="en-GB" sz="3600" b="1" i="1" dirty="0"/>
              <a:t> </a:t>
            </a:r>
            <a:r>
              <a:rPr lang="en-GB" sz="3600" b="1" dirty="0"/>
              <a:t>users</a:t>
            </a:r>
            <a:r>
              <a:rPr lang="en-GB" sz="3600" b="1" i="1" dirty="0"/>
              <a:t> </a:t>
            </a:r>
            <a:r>
              <a:rPr lang="en-GB" sz="3600" b="1" dirty="0"/>
              <a:t>are</a:t>
            </a:r>
            <a:r>
              <a:rPr lang="en-GB" sz="3600" b="1" i="1" dirty="0"/>
              <a:t> </a:t>
            </a:r>
            <a:r>
              <a:rPr lang="en-GB" sz="3600" b="1" dirty="0"/>
              <a:t>there worldwide?</a:t>
            </a:r>
          </a:p>
          <a:p>
            <a:pPr algn="ctr"/>
            <a:r>
              <a:rPr lang="en-GB" sz="2000" b="1" i="1" dirty="0">
                <a:hlinkClick r:id="rId11" action="ppaction://hlinksldjump"/>
              </a:rPr>
              <a:t>The Answer!</a:t>
            </a:r>
            <a:endParaRPr lang="en-GB" sz="2000" b="1" i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4929" y="4564778"/>
            <a:ext cx="429487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To what extent is the first job of government to preserve individual freedom?</a:t>
            </a:r>
            <a:endParaRPr lang="en-GB" sz="3200" b="1" i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2316" y="1845268"/>
            <a:ext cx="2956957" cy="2099163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4070" y="1710048"/>
            <a:ext cx="3872708" cy="2380217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866471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MONDAY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4" y="1468638"/>
            <a:ext cx="8632175" cy="5295876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3388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TUESDAY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65026" y="-173447"/>
            <a:ext cx="5257250" cy="86186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95336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WEDNESDAY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5400000">
            <a:off x="1773697" y="-166546"/>
            <a:ext cx="5253409" cy="863217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826532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THURSDAY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313" y="1491652"/>
            <a:ext cx="8632175" cy="5272862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370186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6915" y="93936"/>
            <a:ext cx="7279574" cy="1326194"/>
          </a:xfrm>
          <a:gradFill flip="none" rotWithShape="1">
            <a:gsLst>
              <a:gs pos="0">
                <a:schemeClr val="accent4">
                  <a:lumMod val="75000"/>
                </a:schemeClr>
              </a:gs>
              <a:gs pos="50000">
                <a:schemeClr val="accent4">
                  <a:lumMod val="40000"/>
                  <a:lumOff val="60000"/>
                </a:schemeClr>
              </a:gs>
              <a:gs pos="100000">
                <a:schemeClr val="accent4">
                  <a:lumMod val="40000"/>
                  <a:lumOff val="60000"/>
                </a:schemeClr>
              </a:gs>
            </a:gsLst>
            <a:path path="circle">
              <a:fillToRect l="100000" b="100000"/>
            </a:path>
            <a:tileRect t="-100000" r="-100000"/>
          </a:gradFill>
          <a:ln w="1905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en-GB" sz="5400" b="1" dirty="0">
                <a:latin typeface="Blippo Light SF" pitchFamily="2" charset="0"/>
              </a:rPr>
              <a:t>The Daily Challenge</a:t>
            </a:r>
            <a:br>
              <a:rPr lang="en-GB" sz="5400" b="1" dirty="0">
                <a:latin typeface="Blippo Light SF" pitchFamily="2" charset="0"/>
              </a:rPr>
            </a:br>
            <a:r>
              <a:rPr lang="en-GB" sz="3600" b="1" dirty="0">
                <a:solidFill>
                  <a:srgbClr val="FF0000"/>
                </a:solidFill>
                <a:latin typeface="Blippo Light SF" pitchFamily="2" charset="0"/>
              </a:rPr>
              <a:t>FRIDAY</a:t>
            </a:r>
            <a:endParaRPr lang="en-GB" sz="3600" b="1" dirty="0">
              <a:latin typeface="Blippo Light SF" pitchFamily="2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14" y="99002"/>
            <a:ext cx="1257598" cy="1326194"/>
          </a:xfrm>
          <a:ln w="12700">
            <a:noFill/>
          </a:ln>
        </p:spPr>
      </p:pic>
      <p:pic>
        <p:nvPicPr>
          <p:cNvPr id="5" name="Picture 4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00" b="22917"/>
          <a:stretch/>
        </p:blipFill>
        <p:spPr bwMode="auto">
          <a:xfrm>
            <a:off x="8811489" y="5341314"/>
            <a:ext cx="3284324" cy="1423200"/>
          </a:xfrm>
          <a:prstGeom prst="rect">
            <a:avLst/>
          </a:prstGeom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1489" y="534031"/>
            <a:ext cx="3295896" cy="8847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1" name="TextBox 10"/>
          <p:cNvSpPr txBox="1"/>
          <p:nvPr/>
        </p:nvSpPr>
        <p:spPr>
          <a:xfrm>
            <a:off x="8811489" y="93936"/>
            <a:ext cx="3295895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latin typeface="Monotype Corsiva" panose="03010101010201010101" pitchFamily="66" charset="0"/>
              </a:rPr>
              <a:t>A Daily Dose of…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1489" y="1491652"/>
            <a:ext cx="3295895" cy="1949549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8799918" y="3514094"/>
            <a:ext cx="3295895" cy="1754326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Do you want more challenge?</a:t>
            </a:r>
          </a:p>
          <a:p>
            <a:pPr algn="ctr"/>
            <a:r>
              <a:rPr lang="en-GB" b="1" dirty="0"/>
              <a:t>Why not try Radio 4’s </a:t>
            </a:r>
            <a:r>
              <a:rPr lang="en-GB" b="1" dirty="0">
                <a:solidFill>
                  <a:srgbClr val="7030A0"/>
                </a:solidFill>
              </a:rPr>
              <a:t>“Puzzle for Today” </a:t>
            </a:r>
            <a:r>
              <a:rPr lang="en-GB" b="1" dirty="0"/>
              <a:t>by clicking on </a:t>
            </a:r>
            <a:r>
              <a:rPr lang="en-GB" b="1" dirty="0">
                <a:hlinkClick r:id="rId6"/>
              </a:rPr>
              <a:t>this link</a:t>
            </a:r>
            <a:r>
              <a:rPr lang="en-GB" b="1" dirty="0"/>
              <a:t>…</a:t>
            </a:r>
          </a:p>
          <a:p>
            <a:pPr algn="ctr"/>
            <a:endParaRPr lang="en-GB" b="1" dirty="0"/>
          </a:p>
          <a:p>
            <a:pPr algn="ctr"/>
            <a:endParaRPr lang="en-GB" b="1" dirty="0"/>
          </a:p>
          <a:p>
            <a:pPr algn="ctr"/>
            <a:endParaRPr lang="en-GB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0174" y="4469585"/>
            <a:ext cx="1378524" cy="77400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00000">
            <a:off x="1754485" y="-178520"/>
            <a:ext cx="5291832" cy="8632175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513417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u="sng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Monday: </a:t>
            </a:r>
            <a:r>
              <a:rPr lang="en-GB" dirty="0"/>
              <a:t>Chess</a:t>
            </a:r>
          </a:p>
          <a:p>
            <a:r>
              <a:rPr lang="en-GB" b="1" dirty="0"/>
              <a:t>Tuesday: </a:t>
            </a:r>
            <a:r>
              <a:rPr lang="en-GB" dirty="0"/>
              <a:t>494</a:t>
            </a:r>
          </a:p>
          <a:p>
            <a:r>
              <a:rPr lang="en-GB" b="1" dirty="0"/>
              <a:t>Wednesday: </a:t>
            </a:r>
            <a:r>
              <a:rPr lang="en-GB" dirty="0"/>
              <a:t>Mozzarella – Gorgonzola – Caerphilly </a:t>
            </a:r>
          </a:p>
          <a:p>
            <a:r>
              <a:rPr lang="en-GB" b="1" dirty="0"/>
              <a:t>Thursday: </a:t>
            </a:r>
            <a:r>
              <a:rPr lang="en-GB" dirty="0"/>
              <a:t>7.2</a:t>
            </a:r>
          </a:p>
          <a:p>
            <a:r>
              <a:rPr lang="en-GB" b="1" dirty="0"/>
              <a:t>Friday: </a:t>
            </a:r>
            <a:r>
              <a:rPr lang="en-GB" dirty="0"/>
              <a:t>101 – Roman numerals in each word totalled to give number</a:t>
            </a:r>
          </a:p>
        </p:txBody>
      </p:sp>
    </p:spTree>
    <p:extLst>
      <p:ext uri="{BB962C8B-B14F-4D97-AF65-F5344CB8AC3E}">
        <p14:creationId xmlns:p14="http://schemas.microsoft.com/office/powerpoint/2010/main" val="8952653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i="1" dirty="0"/>
              <a:t>Fermi Question Answer…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250 million </a:t>
            </a:r>
            <a:r>
              <a:rPr lang="en-GB" i="1" dirty="0" err="1"/>
              <a:t>Fortnite</a:t>
            </a:r>
            <a:r>
              <a:rPr lang="en-GB" dirty="0"/>
              <a:t> players in total (March 2019)</a:t>
            </a:r>
          </a:p>
          <a:p>
            <a:r>
              <a:rPr lang="en-GB" dirty="0">
                <a:hlinkClick r:id="rId3"/>
              </a:rPr>
              <a:t>https://www.businessofapps.com/data/fortnite-statistics/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b="1" i="1" dirty="0">
                <a:hlinkClick r:id="rId4" action="ppaction://hlinksldjump"/>
              </a:rPr>
              <a:t>Back to dashboard…</a:t>
            </a:r>
            <a:endParaRPr lang="en-GB" b="1" i="1" dirty="0"/>
          </a:p>
        </p:txBody>
      </p:sp>
    </p:spTree>
    <p:extLst>
      <p:ext uri="{BB962C8B-B14F-4D97-AF65-F5344CB8AC3E}">
        <p14:creationId xmlns:p14="http://schemas.microsoft.com/office/powerpoint/2010/main" val="1491468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291</TotalTime>
  <Words>293</Words>
  <Application>Microsoft Office PowerPoint</Application>
  <PresentationFormat>Widescreen</PresentationFormat>
  <Paragraphs>55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Blippo Light SF</vt:lpstr>
      <vt:lpstr>Calibri</vt:lpstr>
      <vt:lpstr>Calibri Light</vt:lpstr>
      <vt:lpstr>Monotype Corsiva</vt:lpstr>
      <vt:lpstr>Office Theme</vt:lpstr>
      <vt:lpstr>The Challenge Dashboard</vt:lpstr>
      <vt:lpstr>The Daily Challenge MONDAY</vt:lpstr>
      <vt:lpstr>The Daily Challenge TUESDAY</vt:lpstr>
      <vt:lpstr>The Daily Challenge WEDNESDAY</vt:lpstr>
      <vt:lpstr>The Daily Challenge THURSDAY</vt:lpstr>
      <vt:lpstr>The Daily Challenge FRIDAY</vt:lpstr>
      <vt:lpstr>Answers</vt:lpstr>
      <vt:lpstr>Fermi Question Answer…</vt:lpstr>
    </vt:vector>
  </TitlesOfParts>
  <Company>RM Education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 Harris</dc:creator>
  <cp:lastModifiedBy>Lizzie Sturdy (EAS)</cp:lastModifiedBy>
  <cp:revision>57</cp:revision>
  <dcterms:created xsi:type="dcterms:W3CDTF">2018-01-04T17:47:47Z</dcterms:created>
  <dcterms:modified xsi:type="dcterms:W3CDTF">2023-12-05T09:37:56Z</dcterms:modified>
</cp:coreProperties>
</file>