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98EED-0578-4C37-BD99-2B4412FCB6B4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BB63-71AA-45F6-854A-2B0FA66B3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BB63-71AA-45F6-854A-2B0FA66B35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3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.png"/><Relationship Id="rId3" Type="http://schemas.openxmlformats.org/officeDocument/2006/relationships/hyperlink" Target="https://www.telegraph.co.uk/news/uknews/1563344/Test-your-lateral-thinking-Oxbridge-questions.html" TargetMode="External"/><Relationship Id="rId7" Type="http://schemas.openxmlformats.org/officeDocument/2006/relationships/slide" Target="slide4.xml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hyperlink" Target="https://www.bbc.co.uk/sport/cricket/49726913" TargetMode="External"/><Relationship Id="rId4" Type="http://schemas.openxmlformats.org/officeDocument/2006/relationships/hyperlink" Target="https://www.teachertoolkit.co.uk/2018/04/28/fermi-questioning/" TargetMode="Externa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hyperlink" Target="http://www.bbc.co.uk/programmes/p05pslj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internetlivestats.com/twitter-statistic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95001" y="92420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9471" y="140923"/>
            <a:ext cx="859773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>
                <a:latin typeface="Blippo Light SF" pitchFamily="2" charset="0"/>
              </a:rPr>
              <a:t>The </a:t>
            </a:r>
            <a:r>
              <a:rPr lang="en-GB" sz="5400" b="1">
                <a:solidFill>
                  <a:srgbClr val="FF0000"/>
                </a:solidFill>
                <a:latin typeface="Blippo Light SF" pitchFamily="2" charset="0"/>
              </a:rPr>
              <a:t>Challenge</a:t>
            </a:r>
            <a:r>
              <a:rPr lang="en-GB" sz="5400" b="1">
                <a:latin typeface="Blippo Light SF" pitchFamily="2" charset="0"/>
              </a:rPr>
              <a:t> </a:t>
            </a:r>
            <a:r>
              <a:rPr lang="en-GB" sz="5400" b="1" dirty="0">
                <a:latin typeface="Blippo Light SF" pitchFamily="2" charset="0"/>
              </a:rPr>
              <a:t>Dashboard</a:t>
            </a:r>
            <a:endParaRPr lang="en-GB" sz="3600" b="1" dirty="0">
              <a:latin typeface="Blippo Light SF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69380"/>
              </p:ext>
            </p:extLst>
          </p:nvPr>
        </p:nvGraphicFramePr>
        <p:xfrm>
          <a:off x="95001" y="1610564"/>
          <a:ext cx="11982204" cy="514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49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Topical Discussion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49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“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hlinkClick r:id="rId3"/>
                        </a:rPr>
                        <a:t>Mockbridge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”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hlinkClick r:id="rId4"/>
                        </a:rPr>
                        <a:t>Fermi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 Question…</a:t>
                      </a:r>
                    </a:p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i="1" dirty="0"/>
                    </a:p>
                    <a:p>
                      <a:pPr algn="ctr"/>
                      <a:r>
                        <a:rPr lang="en-GB" sz="2400" b="1" i="1" dirty="0"/>
                        <a:t>Don’t forget the</a:t>
                      </a:r>
                    </a:p>
                    <a:p>
                      <a:pPr algn="ctr"/>
                      <a:r>
                        <a:rPr lang="en-GB" sz="2400" b="1" i="1" dirty="0">
                          <a:solidFill>
                            <a:srgbClr val="FF0000"/>
                          </a:solidFill>
                        </a:rPr>
                        <a:t>Daily Challenges</a:t>
                      </a:r>
                      <a:r>
                        <a:rPr lang="en-GB" sz="2400" b="1" i="1" dirty="0"/>
                        <a:t>…</a:t>
                      </a:r>
                      <a:endParaRPr lang="en-GB" sz="1800" b="1" i="1" dirty="0"/>
                    </a:p>
                    <a:p>
                      <a:pPr algn="ctr"/>
                      <a:endParaRPr lang="en-GB" sz="700" dirty="0"/>
                    </a:p>
                    <a:p>
                      <a:pPr algn="ctr"/>
                      <a:r>
                        <a:rPr lang="en-GB" sz="2000" b="1" dirty="0">
                          <a:hlinkClick r:id="rId5" action="ppaction://hlinksldjump"/>
                        </a:rPr>
                        <a:t>Monday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6" action="ppaction://hlinksldjump"/>
                        </a:rPr>
                        <a:t>Tuesday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7" action="ppaction://hlinksldjump"/>
                        </a:rPr>
                        <a:t>Wednesday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8" action="ppaction://hlinksldjump"/>
                        </a:rPr>
                        <a:t>Thursday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9" action="ppaction://hlinksldjump"/>
                        </a:rPr>
                        <a:t>Friday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2006" y="1919509"/>
            <a:ext cx="42948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00" b="1" dirty="0"/>
              <a:t>Does the press need to be more tightly controlled in this country?</a:t>
            </a:r>
            <a:endParaRPr lang="en-GB" sz="3100" dirty="0"/>
          </a:p>
          <a:p>
            <a:pPr algn="ctr"/>
            <a:r>
              <a:rPr lang="en-GB" b="1" i="1" dirty="0">
                <a:hlinkClick r:id="rId10"/>
              </a:rPr>
              <a:t>Think Link!</a:t>
            </a:r>
            <a:endParaRPr lang="en-GB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807" y="4557718"/>
            <a:ext cx="42948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/>
              <a:t>How many “tweets” are sent worldwide everyday?</a:t>
            </a:r>
          </a:p>
          <a:p>
            <a:pPr algn="ctr"/>
            <a:r>
              <a:rPr lang="en-GB" sz="2000" b="1" i="1" dirty="0">
                <a:hlinkClick r:id="rId11" action="ppaction://hlinksldjump"/>
              </a:rPr>
              <a:t>The Answer!</a:t>
            </a:r>
            <a:endParaRPr lang="en-GB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929" y="4564778"/>
            <a:ext cx="4294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“The only security of all is in a free press”.</a:t>
            </a:r>
          </a:p>
          <a:p>
            <a:pPr algn="ctr"/>
            <a:r>
              <a:rPr lang="en-GB" sz="3200" b="1" dirty="0"/>
              <a:t>How far do you agree with this statement?</a:t>
            </a:r>
            <a:endParaRPr lang="en-GB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16" y="1845268"/>
            <a:ext cx="2956957" cy="2099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70" y="1710048"/>
            <a:ext cx="3872708" cy="2380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MONDAY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116" t="30550" r="74288" b="30166"/>
          <a:stretch/>
        </p:blipFill>
        <p:spPr>
          <a:xfrm>
            <a:off x="113809" y="1582905"/>
            <a:ext cx="8602679" cy="5169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205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TUESDAY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49981" t="19163" r="19345" b="13321"/>
          <a:stretch/>
        </p:blipFill>
        <p:spPr>
          <a:xfrm rot="16200000">
            <a:off x="1763970" y="-188006"/>
            <a:ext cx="5272863" cy="86321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214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WEDNESDAY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666" t="23246" r="63727" b="18041"/>
          <a:stretch/>
        </p:blipFill>
        <p:spPr>
          <a:xfrm>
            <a:off x="84314" y="1491652"/>
            <a:ext cx="8632175" cy="52728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054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THURSDAY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51236" t="19352" r="16398" b="14507"/>
          <a:stretch/>
        </p:blipFill>
        <p:spPr>
          <a:xfrm rot="16200000">
            <a:off x="1763971" y="-188007"/>
            <a:ext cx="5272861" cy="86321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5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FRIDAY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7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l="3463" t="23958" r="62660" b="18243"/>
          <a:stretch/>
        </p:blipFill>
        <p:spPr>
          <a:xfrm>
            <a:off x="84313" y="1496718"/>
            <a:ext cx="8632175" cy="5267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85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Monday: </a:t>
            </a:r>
            <a:r>
              <a:rPr lang="en-GB" dirty="0"/>
              <a:t>Idly, Clue, Eyes</a:t>
            </a:r>
          </a:p>
          <a:p>
            <a:r>
              <a:rPr lang="en-GB" b="1" dirty="0"/>
              <a:t>Tuesday: </a:t>
            </a:r>
            <a:r>
              <a:rPr lang="en-GB" dirty="0"/>
              <a:t>Salmon</a:t>
            </a:r>
          </a:p>
          <a:p>
            <a:r>
              <a:rPr lang="en-GB" b="1" dirty="0"/>
              <a:t>Wednesday: </a:t>
            </a:r>
            <a:r>
              <a:rPr lang="en-GB" dirty="0"/>
              <a:t>110 (number of letters in the country’s name x 10)</a:t>
            </a:r>
          </a:p>
          <a:p>
            <a:r>
              <a:rPr lang="en-GB" b="1" dirty="0"/>
              <a:t>Thursday: </a:t>
            </a:r>
            <a:r>
              <a:rPr lang="en-GB" dirty="0"/>
              <a:t>7 (first and second number of each row add up to the third number, as do the fourth and fifth).</a:t>
            </a:r>
          </a:p>
          <a:p>
            <a:r>
              <a:rPr lang="en-GB" b="1" dirty="0"/>
              <a:t>Friday: </a:t>
            </a:r>
            <a:r>
              <a:rPr lang="en-GB" dirty="0"/>
              <a:t>Leeds (last letter of team name is same as first initial of person’s name)</a:t>
            </a:r>
          </a:p>
        </p:txBody>
      </p:sp>
    </p:spTree>
    <p:extLst>
      <p:ext uri="{BB962C8B-B14F-4D97-AF65-F5344CB8AC3E}">
        <p14:creationId xmlns:p14="http://schemas.microsoft.com/office/powerpoint/2010/main" val="384676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/>
              <a:t>Fermi Question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500 million (</a:t>
            </a:r>
            <a:r>
              <a:rPr lang="en-GB" dirty="0"/>
              <a:t>Every second, on average, around 6,000 tweets are tweeted on Twitter (visualize them here), which corresponds to over 350,000 tweets sent per minute, </a:t>
            </a:r>
            <a:r>
              <a:rPr lang="en-GB" b="1" dirty="0"/>
              <a:t>500 million tweets</a:t>
            </a:r>
            <a:r>
              <a:rPr lang="en-GB" dirty="0"/>
              <a:t> per day and around 200 billion tweets per year.</a:t>
            </a:r>
            <a:r>
              <a:rPr lang="en-GB" b="1" dirty="0"/>
              <a:t>)</a:t>
            </a:r>
            <a:endParaRPr lang="en-GB" dirty="0"/>
          </a:p>
          <a:p>
            <a:r>
              <a:rPr lang="en-GB" dirty="0">
                <a:hlinkClick r:id="rId2"/>
              </a:rPr>
              <a:t>https://www.internetlivestats.com/twitter-statistics/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>
                <a:hlinkClick r:id="rId3" action="ppaction://hlinksldjump"/>
              </a:rPr>
              <a:t>Back to dashboard…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9146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372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Blippo Light SF</vt:lpstr>
      <vt:lpstr>Calibri</vt:lpstr>
      <vt:lpstr>Calibri Light</vt:lpstr>
      <vt:lpstr>Monotype Corsiva</vt:lpstr>
      <vt:lpstr>Office Theme</vt:lpstr>
      <vt:lpstr>The Challenge Dashboard</vt:lpstr>
      <vt:lpstr>The Daily Challenge MONDAY</vt:lpstr>
      <vt:lpstr>The Daily Challenge TUESDAY</vt:lpstr>
      <vt:lpstr>The Daily Challenge WEDNESDAY</vt:lpstr>
      <vt:lpstr>The Daily Challenge THURSDAY</vt:lpstr>
      <vt:lpstr>The Daily Challenge FRIDAY</vt:lpstr>
      <vt:lpstr>Answers</vt:lpstr>
      <vt:lpstr>Fermi Question Answer…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Harris</dc:creator>
  <cp:lastModifiedBy>Lizzie Sturdy (EAS)</cp:lastModifiedBy>
  <cp:revision>62</cp:revision>
  <dcterms:created xsi:type="dcterms:W3CDTF">2018-01-04T17:47:47Z</dcterms:created>
  <dcterms:modified xsi:type="dcterms:W3CDTF">2023-12-05T09:37:26Z</dcterms:modified>
</cp:coreProperties>
</file>