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24"/>
  </p:notesMasterIdLst>
  <p:sldIdLst>
    <p:sldId id="264" r:id="rId5"/>
    <p:sldId id="271" r:id="rId6"/>
    <p:sldId id="278" r:id="rId7"/>
    <p:sldId id="265" r:id="rId8"/>
    <p:sldId id="268" r:id="rId9"/>
    <p:sldId id="266" r:id="rId10"/>
    <p:sldId id="269" r:id="rId11"/>
    <p:sldId id="256" r:id="rId12"/>
    <p:sldId id="259" r:id="rId13"/>
    <p:sldId id="257" r:id="rId14"/>
    <p:sldId id="258" r:id="rId15"/>
    <p:sldId id="262" r:id="rId16"/>
    <p:sldId id="277" r:id="rId17"/>
    <p:sldId id="272" r:id="rId18"/>
    <p:sldId id="273" r:id="rId19"/>
    <p:sldId id="275" r:id="rId20"/>
    <p:sldId id="279" r:id="rId21"/>
    <p:sldId id="274" r:id="rId22"/>
    <p:sldId id="276"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099" autoAdjust="0"/>
  </p:normalViewPr>
  <p:slideViewPr>
    <p:cSldViewPr snapToGrid="0">
      <p:cViewPr varScale="1">
        <p:scale>
          <a:sx n="39" d="100"/>
          <a:sy n="39" d="100"/>
        </p:scale>
        <p:origin x="9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1E305-D869-45BB-ACFD-BA5BD0BC8072}"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66E6A2B6-E110-46F8-A3EC-243B8262CCC9}">
      <dgm:prSet custT="1"/>
      <dgm:spPr/>
      <dgm:t>
        <a:bodyPr/>
        <a:lstStyle/>
        <a:p>
          <a:r>
            <a:rPr lang="en-GB" sz="2400" dirty="0"/>
            <a:t>As of 2021, the statutory guidance given to all secondary schools makes it a requirement to teach health and wellbeing education. </a:t>
          </a:r>
        </a:p>
        <a:p>
          <a:endParaRPr lang="en-GB" sz="1700" dirty="0"/>
        </a:p>
      </dgm:t>
    </dgm:pt>
    <dgm:pt modelId="{E3272DDF-6C22-4628-865F-63F4A10FC6A2}" type="parTrans" cxnId="{C9CE50A3-9AD1-47BE-99DC-3660518DA7B4}">
      <dgm:prSet/>
      <dgm:spPr/>
      <dgm:t>
        <a:bodyPr/>
        <a:lstStyle/>
        <a:p>
          <a:endParaRPr lang="en-US"/>
        </a:p>
      </dgm:t>
    </dgm:pt>
    <dgm:pt modelId="{D87E0CFC-6E14-4CF8-821A-EAD629E0FC03}" type="sibTrans" cxnId="{C9CE50A3-9AD1-47BE-99DC-3660518DA7B4}">
      <dgm:prSet/>
      <dgm:spPr/>
      <dgm:t>
        <a:bodyPr/>
        <a:lstStyle/>
        <a:p>
          <a:endParaRPr lang="en-US"/>
        </a:p>
      </dgm:t>
    </dgm:pt>
    <dgm:pt modelId="{E24D7CB5-6DE6-440F-82E3-CD2E05FD42EE}">
      <dgm:prSet/>
      <dgm:spPr/>
      <dgm:t>
        <a:bodyPr/>
        <a:lstStyle/>
        <a:p>
          <a:r>
            <a:rPr lang="en-GB" dirty="0"/>
            <a:t>The guidance states:</a:t>
          </a:r>
        </a:p>
        <a:p>
          <a:r>
            <a:rPr lang="en-GB" dirty="0"/>
            <a:t>“To embrace the challenges of creating a happy and successful adult life, pupils need knowledge that will enable them to make informed decisions about their wellbeing, health and relationships and to build their self-efficacy. Pupils can also put this knowledge into practice as they develop the capacity to make sound decisions when facing risks, challenges and complex contexts. “</a:t>
          </a:r>
          <a:endParaRPr lang="en-US" dirty="0"/>
        </a:p>
      </dgm:t>
    </dgm:pt>
    <dgm:pt modelId="{A87A2544-C3E2-41B4-A8F1-5D5798E47561}" type="parTrans" cxnId="{2319B220-3BF6-4317-8D48-7BEBBA66BA7B}">
      <dgm:prSet/>
      <dgm:spPr/>
      <dgm:t>
        <a:bodyPr/>
        <a:lstStyle/>
        <a:p>
          <a:endParaRPr lang="en-US"/>
        </a:p>
      </dgm:t>
    </dgm:pt>
    <dgm:pt modelId="{FA42A273-8816-4E35-B1C1-A91B2474279E}" type="sibTrans" cxnId="{2319B220-3BF6-4317-8D48-7BEBBA66BA7B}">
      <dgm:prSet/>
      <dgm:spPr/>
      <dgm:t>
        <a:bodyPr/>
        <a:lstStyle/>
        <a:p>
          <a:endParaRPr lang="en-US"/>
        </a:p>
      </dgm:t>
    </dgm:pt>
    <dgm:pt modelId="{B1C22C75-BE65-4BD2-AEA0-5695AD417EA5}">
      <dgm:prSet/>
      <dgm:spPr/>
      <dgm:t>
        <a:bodyPr/>
        <a:lstStyle/>
        <a:p>
          <a:r>
            <a:rPr lang="en-GB" dirty="0"/>
            <a:t>This guidance can link very closely to climate education as when we look at the key fundamentals of the solutions to the climate crisis, it is on an extremely individual level, with a focus on our consumption and footprints within society. Ultimately, schools are the key to prospering this education to allow the next generation to build a toolkit of resources and skills to live more ethically and sustainably in everyday life which is a key feature missing to our curriculum. </a:t>
          </a:r>
          <a:endParaRPr lang="en-US" dirty="0"/>
        </a:p>
      </dgm:t>
    </dgm:pt>
    <dgm:pt modelId="{267CAB56-BD8E-4F25-9B60-CEC5C1E04E89}" type="parTrans" cxnId="{F0A49DC3-64AE-405E-8421-BF42D7B64A12}">
      <dgm:prSet/>
      <dgm:spPr/>
      <dgm:t>
        <a:bodyPr/>
        <a:lstStyle/>
        <a:p>
          <a:endParaRPr lang="en-US"/>
        </a:p>
      </dgm:t>
    </dgm:pt>
    <dgm:pt modelId="{6B69E66F-1FA1-4EB2-84AB-A341ED988D88}" type="sibTrans" cxnId="{F0A49DC3-64AE-405E-8421-BF42D7B64A12}">
      <dgm:prSet/>
      <dgm:spPr/>
      <dgm:t>
        <a:bodyPr/>
        <a:lstStyle/>
        <a:p>
          <a:endParaRPr lang="en-US"/>
        </a:p>
      </dgm:t>
    </dgm:pt>
    <dgm:pt modelId="{26AEED44-A136-487F-9B66-3A5AEC035FB5}" type="pres">
      <dgm:prSet presAssocID="{6B11E305-D869-45BB-ACFD-BA5BD0BC8072}" presName="Name0" presStyleCnt="0">
        <dgm:presLayoutVars>
          <dgm:dir/>
          <dgm:resizeHandles val="exact"/>
        </dgm:presLayoutVars>
      </dgm:prSet>
      <dgm:spPr/>
    </dgm:pt>
    <dgm:pt modelId="{64CE03CF-8BE6-4324-870E-16D22556AD24}" type="pres">
      <dgm:prSet presAssocID="{66E6A2B6-E110-46F8-A3EC-243B8262CCC9}" presName="node" presStyleLbl="node1" presStyleIdx="0" presStyleCnt="3">
        <dgm:presLayoutVars>
          <dgm:bulletEnabled val="1"/>
        </dgm:presLayoutVars>
      </dgm:prSet>
      <dgm:spPr/>
    </dgm:pt>
    <dgm:pt modelId="{6A2D87A9-5C1F-4D7E-BE6A-4FA7EF7C95F7}" type="pres">
      <dgm:prSet presAssocID="{D87E0CFC-6E14-4CF8-821A-EAD629E0FC03}" presName="sibTrans" presStyleLbl="sibTrans2D1" presStyleIdx="0" presStyleCnt="2"/>
      <dgm:spPr/>
    </dgm:pt>
    <dgm:pt modelId="{5A26D6E3-3E7C-47FC-B407-D902391711A9}" type="pres">
      <dgm:prSet presAssocID="{D87E0CFC-6E14-4CF8-821A-EAD629E0FC03}" presName="connectorText" presStyleLbl="sibTrans2D1" presStyleIdx="0" presStyleCnt="2"/>
      <dgm:spPr/>
    </dgm:pt>
    <dgm:pt modelId="{3AF02C3C-DA6A-4A99-A5EB-7D3809F64A0A}" type="pres">
      <dgm:prSet presAssocID="{E24D7CB5-6DE6-440F-82E3-CD2E05FD42EE}" presName="node" presStyleLbl="node1" presStyleIdx="1" presStyleCnt="3">
        <dgm:presLayoutVars>
          <dgm:bulletEnabled val="1"/>
        </dgm:presLayoutVars>
      </dgm:prSet>
      <dgm:spPr/>
    </dgm:pt>
    <dgm:pt modelId="{643750B6-1F52-4618-B68E-3884740863DB}" type="pres">
      <dgm:prSet presAssocID="{FA42A273-8816-4E35-B1C1-A91B2474279E}" presName="sibTrans" presStyleLbl="sibTrans2D1" presStyleIdx="1" presStyleCnt="2"/>
      <dgm:spPr/>
    </dgm:pt>
    <dgm:pt modelId="{93BA2280-F0BF-4ED2-8284-99EE4F5F50B0}" type="pres">
      <dgm:prSet presAssocID="{FA42A273-8816-4E35-B1C1-A91B2474279E}" presName="connectorText" presStyleLbl="sibTrans2D1" presStyleIdx="1" presStyleCnt="2"/>
      <dgm:spPr/>
    </dgm:pt>
    <dgm:pt modelId="{D2F96BB1-03B9-489C-9461-9F6FA595E179}" type="pres">
      <dgm:prSet presAssocID="{B1C22C75-BE65-4BD2-AEA0-5695AD417EA5}" presName="node" presStyleLbl="node1" presStyleIdx="2" presStyleCnt="3">
        <dgm:presLayoutVars>
          <dgm:bulletEnabled val="1"/>
        </dgm:presLayoutVars>
      </dgm:prSet>
      <dgm:spPr/>
    </dgm:pt>
  </dgm:ptLst>
  <dgm:cxnLst>
    <dgm:cxn modelId="{D084880F-B8E4-482C-B836-BDBFD1D36558}" type="presOf" srcId="{FA42A273-8816-4E35-B1C1-A91B2474279E}" destId="{643750B6-1F52-4618-B68E-3884740863DB}" srcOrd="0" destOrd="0" presId="urn:microsoft.com/office/officeart/2005/8/layout/process1"/>
    <dgm:cxn modelId="{2319B220-3BF6-4317-8D48-7BEBBA66BA7B}" srcId="{6B11E305-D869-45BB-ACFD-BA5BD0BC8072}" destId="{E24D7CB5-6DE6-440F-82E3-CD2E05FD42EE}" srcOrd="1" destOrd="0" parTransId="{A87A2544-C3E2-41B4-A8F1-5D5798E47561}" sibTransId="{FA42A273-8816-4E35-B1C1-A91B2474279E}"/>
    <dgm:cxn modelId="{3A274340-0EE0-408D-9FF9-0D8D8143F5B6}" type="presOf" srcId="{D87E0CFC-6E14-4CF8-821A-EAD629E0FC03}" destId="{6A2D87A9-5C1F-4D7E-BE6A-4FA7EF7C95F7}" srcOrd="0" destOrd="0" presId="urn:microsoft.com/office/officeart/2005/8/layout/process1"/>
    <dgm:cxn modelId="{C0E6B967-032A-4FD0-B32F-9235E27EE5E1}" type="presOf" srcId="{B1C22C75-BE65-4BD2-AEA0-5695AD417EA5}" destId="{D2F96BB1-03B9-489C-9461-9F6FA595E179}" srcOrd="0" destOrd="0" presId="urn:microsoft.com/office/officeart/2005/8/layout/process1"/>
    <dgm:cxn modelId="{5894D44E-829D-4D40-AA31-5DB2E9EEF8A3}" type="presOf" srcId="{66E6A2B6-E110-46F8-A3EC-243B8262CCC9}" destId="{64CE03CF-8BE6-4324-870E-16D22556AD24}" srcOrd="0" destOrd="0" presId="urn:microsoft.com/office/officeart/2005/8/layout/process1"/>
    <dgm:cxn modelId="{4A12CFA0-D20A-4155-A031-024FCDFBAFFC}" type="presOf" srcId="{D87E0CFC-6E14-4CF8-821A-EAD629E0FC03}" destId="{5A26D6E3-3E7C-47FC-B407-D902391711A9}" srcOrd="1" destOrd="0" presId="urn:microsoft.com/office/officeart/2005/8/layout/process1"/>
    <dgm:cxn modelId="{C9CE50A3-9AD1-47BE-99DC-3660518DA7B4}" srcId="{6B11E305-D869-45BB-ACFD-BA5BD0BC8072}" destId="{66E6A2B6-E110-46F8-A3EC-243B8262CCC9}" srcOrd="0" destOrd="0" parTransId="{E3272DDF-6C22-4628-865F-63F4A10FC6A2}" sibTransId="{D87E0CFC-6E14-4CF8-821A-EAD629E0FC03}"/>
    <dgm:cxn modelId="{B87C3DAA-66DD-4B8E-AC93-08DDB1053B58}" type="presOf" srcId="{6B11E305-D869-45BB-ACFD-BA5BD0BC8072}" destId="{26AEED44-A136-487F-9B66-3A5AEC035FB5}" srcOrd="0" destOrd="0" presId="urn:microsoft.com/office/officeart/2005/8/layout/process1"/>
    <dgm:cxn modelId="{5302CABA-B79E-4CEE-B8E3-08331AAA204A}" type="presOf" srcId="{FA42A273-8816-4E35-B1C1-A91B2474279E}" destId="{93BA2280-F0BF-4ED2-8284-99EE4F5F50B0}" srcOrd="1" destOrd="0" presId="urn:microsoft.com/office/officeart/2005/8/layout/process1"/>
    <dgm:cxn modelId="{F0A49DC3-64AE-405E-8421-BF42D7B64A12}" srcId="{6B11E305-D869-45BB-ACFD-BA5BD0BC8072}" destId="{B1C22C75-BE65-4BD2-AEA0-5695AD417EA5}" srcOrd="2" destOrd="0" parTransId="{267CAB56-BD8E-4F25-9B60-CEC5C1E04E89}" sibTransId="{6B69E66F-1FA1-4EB2-84AB-A341ED988D88}"/>
    <dgm:cxn modelId="{BB92F7C3-E210-42E6-A0D5-83A5A7E3CA10}" type="presOf" srcId="{E24D7CB5-6DE6-440F-82E3-CD2E05FD42EE}" destId="{3AF02C3C-DA6A-4A99-A5EB-7D3809F64A0A}" srcOrd="0" destOrd="0" presId="urn:microsoft.com/office/officeart/2005/8/layout/process1"/>
    <dgm:cxn modelId="{E703547E-51A8-43C6-AD94-5A48C595E3B0}" type="presParOf" srcId="{26AEED44-A136-487F-9B66-3A5AEC035FB5}" destId="{64CE03CF-8BE6-4324-870E-16D22556AD24}" srcOrd="0" destOrd="0" presId="urn:microsoft.com/office/officeart/2005/8/layout/process1"/>
    <dgm:cxn modelId="{3AFE3AEA-3695-4608-A861-F8F330BC840E}" type="presParOf" srcId="{26AEED44-A136-487F-9B66-3A5AEC035FB5}" destId="{6A2D87A9-5C1F-4D7E-BE6A-4FA7EF7C95F7}" srcOrd="1" destOrd="0" presId="urn:microsoft.com/office/officeart/2005/8/layout/process1"/>
    <dgm:cxn modelId="{6F27A927-A56A-4A66-AEA2-44950AF180A6}" type="presParOf" srcId="{6A2D87A9-5C1F-4D7E-BE6A-4FA7EF7C95F7}" destId="{5A26D6E3-3E7C-47FC-B407-D902391711A9}" srcOrd="0" destOrd="0" presId="urn:microsoft.com/office/officeart/2005/8/layout/process1"/>
    <dgm:cxn modelId="{F9654AE3-0895-4015-92B4-EEE0795A07D8}" type="presParOf" srcId="{26AEED44-A136-487F-9B66-3A5AEC035FB5}" destId="{3AF02C3C-DA6A-4A99-A5EB-7D3809F64A0A}" srcOrd="2" destOrd="0" presId="urn:microsoft.com/office/officeart/2005/8/layout/process1"/>
    <dgm:cxn modelId="{85E9F9B2-0E13-483B-B8AB-C6F18CB53874}" type="presParOf" srcId="{26AEED44-A136-487F-9B66-3A5AEC035FB5}" destId="{643750B6-1F52-4618-B68E-3884740863DB}" srcOrd="3" destOrd="0" presId="urn:microsoft.com/office/officeart/2005/8/layout/process1"/>
    <dgm:cxn modelId="{855B3995-0C51-4A03-9A21-EE8E067EDFD1}" type="presParOf" srcId="{643750B6-1F52-4618-B68E-3884740863DB}" destId="{93BA2280-F0BF-4ED2-8284-99EE4F5F50B0}" srcOrd="0" destOrd="0" presId="urn:microsoft.com/office/officeart/2005/8/layout/process1"/>
    <dgm:cxn modelId="{67781B96-0E9C-419F-811D-C68E1F5A6B4B}" type="presParOf" srcId="{26AEED44-A136-487F-9B66-3A5AEC035FB5}" destId="{D2F96BB1-03B9-489C-9461-9F6FA595E17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ECF326-11AF-494B-8D1E-F656240F4E94}" type="doc">
      <dgm:prSet loTypeId="urn:microsoft.com/office/officeart/2005/8/layout/hierarchy6" loCatId="hierarchy" qsTypeId="urn:microsoft.com/office/officeart/2005/8/quickstyle/simple1" qsCatId="simple" csTypeId="urn:microsoft.com/office/officeart/2005/8/colors/accent3_2" csCatId="accent3" phldr="1"/>
      <dgm:spPr/>
      <dgm:t>
        <a:bodyPr/>
        <a:lstStyle/>
        <a:p>
          <a:endParaRPr lang="en-US"/>
        </a:p>
      </dgm:t>
    </dgm:pt>
    <dgm:pt modelId="{0249FC55-D1AD-4F4F-B4E9-8BA51E12600F}">
      <dgm:prSet/>
      <dgm:spPr/>
      <dgm:t>
        <a:bodyPr/>
        <a:lstStyle/>
        <a:p>
          <a:r>
            <a:rPr lang="en-GB" dirty="0"/>
            <a:t>A 2020 survey of child psychiatrists in England showing that more than half (57%) are seeing children and young people distressed about the climate crisis and the state of the environment. Alongside this, a recent international survey of climate anxiety in young people aged 16 to 25 showed that the psychological burdens of climate crisis were “profoundly affecting huge numbers of these young people around the world”.</a:t>
          </a:r>
          <a:endParaRPr lang="en-US" dirty="0"/>
        </a:p>
      </dgm:t>
    </dgm:pt>
    <dgm:pt modelId="{0258A5F4-673D-4050-8351-71E1515AE510}" type="parTrans" cxnId="{BB6B03D6-A11E-4785-AC82-24C58032A039}">
      <dgm:prSet/>
      <dgm:spPr/>
      <dgm:t>
        <a:bodyPr/>
        <a:lstStyle/>
        <a:p>
          <a:endParaRPr lang="en-US"/>
        </a:p>
      </dgm:t>
    </dgm:pt>
    <dgm:pt modelId="{2DE9257C-AB4E-421B-85F8-6BDE68864B64}" type="sibTrans" cxnId="{BB6B03D6-A11E-4785-AC82-24C58032A039}">
      <dgm:prSet/>
      <dgm:spPr/>
      <dgm:t>
        <a:bodyPr/>
        <a:lstStyle/>
        <a:p>
          <a:endParaRPr lang="en-US"/>
        </a:p>
      </dgm:t>
    </dgm:pt>
    <dgm:pt modelId="{7977E82C-F314-4BC3-AC8C-BAC953D9FB7F}">
      <dgm:prSet custT="1"/>
      <dgm:spPr/>
      <dgm:t>
        <a:bodyPr/>
        <a:lstStyle/>
        <a:p>
          <a:r>
            <a:rPr lang="en-GB" sz="1600" dirty="0"/>
            <a:t>Environmental anxiety is evidently a serious issue affecting school age children and young adults – it is clear there is not enough action being taken and is therefore burdening the ultimate generation who will have to deal with the consequences – millennials, generation Z and the alpha generation. Through school – based workshops such as ‘Make do and Mend’ as well as Nutrition workshops, there is direct contact with these students, and will therefore help alleviate fears and make them much more equipped. </a:t>
          </a:r>
        </a:p>
        <a:p>
          <a:r>
            <a:rPr lang="en-GB" sz="1600" dirty="0"/>
            <a:t>Additionally, there is evidence that there is a clear audience who are ready to engage with these education schemes. </a:t>
          </a:r>
          <a:endParaRPr lang="en-US" sz="1600" dirty="0"/>
        </a:p>
      </dgm:t>
    </dgm:pt>
    <dgm:pt modelId="{CB2AA60F-57C7-447C-9A8E-49DADD9A487C}" type="parTrans" cxnId="{C36EA3A8-9BBF-4345-8E42-495F281C26E4}">
      <dgm:prSet/>
      <dgm:spPr/>
      <dgm:t>
        <a:bodyPr/>
        <a:lstStyle/>
        <a:p>
          <a:endParaRPr lang="en-US"/>
        </a:p>
      </dgm:t>
    </dgm:pt>
    <dgm:pt modelId="{E9541C7A-C8C4-408F-9175-367F256EF422}" type="sibTrans" cxnId="{C36EA3A8-9BBF-4345-8E42-495F281C26E4}">
      <dgm:prSet/>
      <dgm:spPr/>
      <dgm:t>
        <a:bodyPr/>
        <a:lstStyle/>
        <a:p>
          <a:endParaRPr lang="en-US"/>
        </a:p>
      </dgm:t>
    </dgm:pt>
    <dgm:pt modelId="{C206E122-B934-4AAE-A825-A40309CC7F64}" type="pres">
      <dgm:prSet presAssocID="{64ECF326-11AF-494B-8D1E-F656240F4E94}" presName="mainComposite" presStyleCnt="0">
        <dgm:presLayoutVars>
          <dgm:chPref val="1"/>
          <dgm:dir/>
          <dgm:animOne val="branch"/>
          <dgm:animLvl val="lvl"/>
          <dgm:resizeHandles val="exact"/>
        </dgm:presLayoutVars>
      </dgm:prSet>
      <dgm:spPr/>
    </dgm:pt>
    <dgm:pt modelId="{C4B98C8D-FC50-48E6-A6E3-5523BE456BDF}" type="pres">
      <dgm:prSet presAssocID="{64ECF326-11AF-494B-8D1E-F656240F4E94}" presName="hierFlow" presStyleCnt="0"/>
      <dgm:spPr/>
    </dgm:pt>
    <dgm:pt modelId="{5D0D8967-53F5-4189-BCB4-827C1BFB6876}" type="pres">
      <dgm:prSet presAssocID="{64ECF326-11AF-494B-8D1E-F656240F4E94}" presName="firstBuf" presStyleCnt="0"/>
      <dgm:spPr/>
    </dgm:pt>
    <dgm:pt modelId="{B8A40268-6959-4CD7-A82E-7996E6E79099}" type="pres">
      <dgm:prSet presAssocID="{64ECF326-11AF-494B-8D1E-F656240F4E94}" presName="hierChild1" presStyleCnt="0">
        <dgm:presLayoutVars>
          <dgm:chPref val="1"/>
          <dgm:animOne val="branch"/>
          <dgm:animLvl val="lvl"/>
        </dgm:presLayoutVars>
      </dgm:prSet>
      <dgm:spPr/>
    </dgm:pt>
    <dgm:pt modelId="{2FD8B85E-C456-4A8D-99B5-5EBB56F72A66}" type="pres">
      <dgm:prSet presAssocID="{0249FC55-D1AD-4F4F-B4E9-8BA51E12600F}" presName="Name14" presStyleCnt="0"/>
      <dgm:spPr/>
    </dgm:pt>
    <dgm:pt modelId="{C5561287-531C-4242-8225-EF6DE03FCE9B}" type="pres">
      <dgm:prSet presAssocID="{0249FC55-D1AD-4F4F-B4E9-8BA51E12600F}" presName="level1Shape" presStyleLbl="node0" presStyleIdx="0" presStyleCnt="1" custLinFactNeighborX="2725" custLinFactNeighborY="-4344">
        <dgm:presLayoutVars>
          <dgm:chPref val="3"/>
        </dgm:presLayoutVars>
      </dgm:prSet>
      <dgm:spPr/>
    </dgm:pt>
    <dgm:pt modelId="{0AC4BEDA-777B-4BEB-8031-BE6AFA323261}" type="pres">
      <dgm:prSet presAssocID="{0249FC55-D1AD-4F4F-B4E9-8BA51E12600F}" presName="hierChild2" presStyleCnt="0"/>
      <dgm:spPr/>
    </dgm:pt>
    <dgm:pt modelId="{951E8940-1D3E-4A2B-A7B4-C96EC5DF3927}" type="pres">
      <dgm:prSet presAssocID="{64ECF326-11AF-494B-8D1E-F656240F4E94}" presName="bgShapesFlow" presStyleCnt="0"/>
      <dgm:spPr/>
    </dgm:pt>
    <dgm:pt modelId="{DC9EAE96-D46B-4EB7-AD05-AB246D135DF5}" type="pres">
      <dgm:prSet presAssocID="{7977E82C-F314-4BC3-AC8C-BAC953D9FB7F}" presName="rectComp" presStyleCnt="0"/>
      <dgm:spPr/>
    </dgm:pt>
    <dgm:pt modelId="{11FAFF69-01A0-4CC8-A408-527C8516F369}" type="pres">
      <dgm:prSet presAssocID="{7977E82C-F314-4BC3-AC8C-BAC953D9FB7F}" presName="bgRect" presStyleLbl="bgShp" presStyleIdx="0" presStyleCnt="1"/>
      <dgm:spPr/>
    </dgm:pt>
    <dgm:pt modelId="{E70071BB-A4EC-4B9E-830D-5F719AB1C37A}" type="pres">
      <dgm:prSet presAssocID="{7977E82C-F314-4BC3-AC8C-BAC953D9FB7F}" presName="bgRectTx" presStyleLbl="bgShp" presStyleIdx="0" presStyleCnt="1">
        <dgm:presLayoutVars>
          <dgm:bulletEnabled val="1"/>
        </dgm:presLayoutVars>
      </dgm:prSet>
      <dgm:spPr/>
    </dgm:pt>
  </dgm:ptLst>
  <dgm:cxnLst>
    <dgm:cxn modelId="{DCAB8A5D-67ED-4A4F-9789-82475ED04AFD}" type="presOf" srcId="{7977E82C-F314-4BC3-AC8C-BAC953D9FB7F}" destId="{E70071BB-A4EC-4B9E-830D-5F719AB1C37A}" srcOrd="1" destOrd="0" presId="urn:microsoft.com/office/officeart/2005/8/layout/hierarchy6"/>
    <dgm:cxn modelId="{06604245-CDB0-4729-B84D-AB32E07D6A20}" type="presOf" srcId="{7977E82C-F314-4BC3-AC8C-BAC953D9FB7F}" destId="{11FAFF69-01A0-4CC8-A408-527C8516F369}" srcOrd="0" destOrd="0" presId="urn:microsoft.com/office/officeart/2005/8/layout/hierarchy6"/>
    <dgm:cxn modelId="{C36EA3A8-9BBF-4345-8E42-495F281C26E4}" srcId="{64ECF326-11AF-494B-8D1E-F656240F4E94}" destId="{7977E82C-F314-4BC3-AC8C-BAC953D9FB7F}" srcOrd="1" destOrd="0" parTransId="{CB2AA60F-57C7-447C-9A8E-49DADD9A487C}" sibTransId="{E9541C7A-C8C4-408F-9175-367F256EF422}"/>
    <dgm:cxn modelId="{00E2B8CA-4A51-4309-810B-79B5CB8D591B}" type="presOf" srcId="{0249FC55-D1AD-4F4F-B4E9-8BA51E12600F}" destId="{C5561287-531C-4242-8225-EF6DE03FCE9B}" srcOrd="0" destOrd="0" presId="urn:microsoft.com/office/officeart/2005/8/layout/hierarchy6"/>
    <dgm:cxn modelId="{BB6B03D6-A11E-4785-AC82-24C58032A039}" srcId="{64ECF326-11AF-494B-8D1E-F656240F4E94}" destId="{0249FC55-D1AD-4F4F-B4E9-8BA51E12600F}" srcOrd="0" destOrd="0" parTransId="{0258A5F4-673D-4050-8351-71E1515AE510}" sibTransId="{2DE9257C-AB4E-421B-85F8-6BDE68864B64}"/>
    <dgm:cxn modelId="{F315B7DE-FFD5-4999-9FAF-DE51BA5E501B}" type="presOf" srcId="{64ECF326-11AF-494B-8D1E-F656240F4E94}" destId="{C206E122-B934-4AAE-A825-A40309CC7F64}" srcOrd="0" destOrd="0" presId="urn:microsoft.com/office/officeart/2005/8/layout/hierarchy6"/>
    <dgm:cxn modelId="{F61EF637-214D-4045-8F02-B818F9FC46DB}" type="presParOf" srcId="{C206E122-B934-4AAE-A825-A40309CC7F64}" destId="{C4B98C8D-FC50-48E6-A6E3-5523BE456BDF}" srcOrd="0" destOrd="0" presId="urn:microsoft.com/office/officeart/2005/8/layout/hierarchy6"/>
    <dgm:cxn modelId="{A1ADBF69-95D5-41A3-AF43-20D0A7568F8A}" type="presParOf" srcId="{C4B98C8D-FC50-48E6-A6E3-5523BE456BDF}" destId="{5D0D8967-53F5-4189-BCB4-827C1BFB6876}" srcOrd="0" destOrd="0" presId="urn:microsoft.com/office/officeart/2005/8/layout/hierarchy6"/>
    <dgm:cxn modelId="{822D58C5-5134-4D1B-939E-B85F9DE9E9E9}" type="presParOf" srcId="{C4B98C8D-FC50-48E6-A6E3-5523BE456BDF}" destId="{B8A40268-6959-4CD7-A82E-7996E6E79099}" srcOrd="1" destOrd="0" presId="urn:microsoft.com/office/officeart/2005/8/layout/hierarchy6"/>
    <dgm:cxn modelId="{45767556-57DA-4B6F-8455-9EF595A70E9A}" type="presParOf" srcId="{B8A40268-6959-4CD7-A82E-7996E6E79099}" destId="{2FD8B85E-C456-4A8D-99B5-5EBB56F72A66}" srcOrd="0" destOrd="0" presId="urn:microsoft.com/office/officeart/2005/8/layout/hierarchy6"/>
    <dgm:cxn modelId="{FC221C5D-B3BA-41F9-96F1-7A8E779B90E0}" type="presParOf" srcId="{2FD8B85E-C456-4A8D-99B5-5EBB56F72A66}" destId="{C5561287-531C-4242-8225-EF6DE03FCE9B}" srcOrd="0" destOrd="0" presId="urn:microsoft.com/office/officeart/2005/8/layout/hierarchy6"/>
    <dgm:cxn modelId="{0A6FB655-F1A8-4BA9-959A-2779DE7F4576}" type="presParOf" srcId="{2FD8B85E-C456-4A8D-99B5-5EBB56F72A66}" destId="{0AC4BEDA-777B-4BEB-8031-BE6AFA323261}" srcOrd="1" destOrd="0" presId="urn:microsoft.com/office/officeart/2005/8/layout/hierarchy6"/>
    <dgm:cxn modelId="{0A956FD6-1F6B-4EA4-9932-14FD9A94BB2A}" type="presParOf" srcId="{C206E122-B934-4AAE-A825-A40309CC7F64}" destId="{951E8940-1D3E-4A2B-A7B4-C96EC5DF3927}" srcOrd="1" destOrd="0" presId="urn:microsoft.com/office/officeart/2005/8/layout/hierarchy6"/>
    <dgm:cxn modelId="{201C3D84-7661-4391-B0CB-D007F0629AF0}" type="presParOf" srcId="{951E8940-1D3E-4A2B-A7B4-C96EC5DF3927}" destId="{DC9EAE96-D46B-4EB7-AD05-AB246D135DF5}" srcOrd="0" destOrd="0" presId="urn:microsoft.com/office/officeart/2005/8/layout/hierarchy6"/>
    <dgm:cxn modelId="{B40FB526-0CCA-41AE-921D-E571D25F4E6F}" type="presParOf" srcId="{DC9EAE96-D46B-4EB7-AD05-AB246D135DF5}" destId="{11FAFF69-01A0-4CC8-A408-527C8516F369}" srcOrd="0" destOrd="0" presId="urn:microsoft.com/office/officeart/2005/8/layout/hierarchy6"/>
    <dgm:cxn modelId="{37F53B2E-82FA-4589-9101-255E9DA6C27C}" type="presParOf" srcId="{DC9EAE96-D46B-4EB7-AD05-AB246D135DF5}" destId="{E70071BB-A4EC-4B9E-830D-5F719AB1C37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BA260-0C9D-4165-B6A3-FB3BE185A55C}"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21EE56CC-E0A0-4D98-92B0-494F7FBA04D3}">
      <dgm:prSet custT="1"/>
      <dgm:spPr/>
      <dgm:t>
        <a:bodyPr/>
        <a:lstStyle/>
        <a:p>
          <a:r>
            <a:rPr lang="en-GB" sz="1600" dirty="0"/>
            <a:t>According to the UN, the fashion industry is responsible for 8-10% of global emissions yet still global clothes sales could increase by up to 65% by 2030, the World Bank suggests. This highlights a serious issue we have with our overconsumption of clothing as the lifetimes of our clothes diminish. Especially within Generation Z, the skill to make and mend clothes is extremely rare yet extremely detrimental to improve the longevity of our purchases, preventing clothing from going to landfill as well as stopping our consumption of fast fashion items. These make do and mend sessions can be implemented into the current textiles curriculum as well as additional sessions through clubs and top – ups to make sure this vital skill is accessible to everyone. </a:t>
          </a:r>
          <a:endParaRPr lang="en-US" sz="1600" dirty="0"/>
        </a:p>
      </dgm:t>
    </dgm:pt>
    <dgm:pt modelId="{51FB0411-A26D-49EE-ACCB-435A38034426}" type="parTrans" cxnId="{0AC262F5-0291-47DD-826A-418B80B46A9B}">
      <dgm:prSet/>
      <dgm:spPr/>
      <dgm:t>
        <a:bodyPr/>
        <a:lstStyle/>
        <a:p>
          <a:endParaRPr lang="en-US"/>
        </a:p>
      </dgm:t>
    </dgm:pt>
    <dgm:pt modelId="{3DB2B789-A781-47A8-8BEB-556F97FD4FEA}" type="sibTrans" cxnId="{0AC262F5-0291-47DD-826A-418B80B46A9B}">
      <dgm:prSet/>
      <dgm:spPr/>
      <dgm:t>
        <a:bodyPr/>
        <a:lstStyle/>
        <a:p>
          <a:endParaRPr lang="en-US"/>
        </a:p>
      </dgm:t>
    </dgm:pt>
    <dgm:pt modelId="{8FAC664B-C705-4B02-B321-2D513DA953B9}">
      <dgm:prSet/>
      <dgm:spPr/>
      <dgm:t>
        <a:bodyPr/>
        <a:lstStyle/>
        <a:p>
          <a:r>
            <a:rPr lang="en-GB" b="1" dirty="0"/>
            <a:t>HOW? – </a:t>
          </a:r>
          <a:r>
            <a:rPr lang="en-GB" dirty="0"/>
            <a:t>These sessions could be focused on bringing in personal items that need to be mended to limit consumption of new materials by reusing and recycling what we already have. Additionally, there could be the option to work together in groups to focus on the creation of items for around school, such as maybe a project to make costumes for a drama project or school play. Teaching can be extremely mixed whether through volunteer teaching staff, student led workshops or even working with local organisations. For BCP, this may include inviting current AUB students studying fashion to come in and run some help sessions. </a:t>
          </a:r>
          <a:endParaRPr lang="en-US" dirty="0"/>
        </a:p>
      </dgm:t>
    </dgm:pt>
    <dgm:pt modelId="{B9927AAC-47F0-4FCE-A2A0-F23D020DB4DE}" type="parTrans" cxnId="{F27F8D13-031A-48FB-A909-414202AFA08D}">
      <dgm:prSet/>
      <dgm:spPr/>
      <dgm:t>
        <a:bodyPr/>
        <a:lstStyle/>
        <a:p>
          <a:endParaRPr lang="en-US"/>
        </a:p>
      </dgm:t>
    </dgm:pt>
    <dgm:pt modelId="{BDD76407-F801-433D-B243-565FF3765033}" type="sibTrans" cxnId="{F27F8D13-031A-48FB-A909-414202AFA08D}">
      <dgm:prSet/>
      <dgm:spPr/>
      <dgm:t>
        <a:bodyPr/>
        <a:lstStyle/>
        <a:p>
          <a:endParaRPr lang="en-US"/>
        </a:p>
      </dgm:t>
    </dgm:pt>
    <dgm:pt modelId="{C405B111-34D3-4BF1-9C93-0F6FDCC12DDA}" type="pres">
      <dgm:prSet presAssocID="{6F7BA260-0C9D-4165-B6A3-FB3BE185A55C}" presName="diagram" presStyleCnt="0">
        <dgm:presLayoutVars>
          <dgm:dir/>
          <dgm:resizeHandles val="exact"/>
        </dgm:presLayoutVars>
      </dgm:prSet>
      <dgm:spPr/>
    </dgm:pt>
    <dgm:pt modelId="{8CD40139-11ED-49DC-B4E1-78FE3C85F3AB}" type="pres">
      <dgm:prSet presAssocID="{21EE56CC-E0A0-4D98-92B0-494F7FBA04D3}" presName="node" presStyleLbl="node1" presStyleIdx="0" presStyleCnt="2" custScaleX="261893" custScaleY="158215">
        <dgm:presLayoutVars>
          <dgm:bulletEnabled val="1"/>
        </dgm:presLayoutVars>
      </dgm:prSet>
      <dgm:spPr/>
    </dgm:pt>
    <dgm:pt modelId="{115F8ADC-D70F-4364-98E1-7AE005054B25}" type="pres">
      <dgm:prSet presAssocID="{3DB2B789-A781-47A8-8BEB-556F97FD4FEA}" presName="sibTrans" presStyleLbl="sibTrans2D1" presStyleIdx="0" presStyleCnt="1"/>
      <dgm:spPr/>
    </dgm:pt>
    <dgm:pt modelId="{411FA3AB-5AFF-4275-BE1E-DF5581BDA57F}" type="pres">
      <dgm:prSet presAssocID="{3DB2B789-A781-47A8-8BEB-556F97FD4FEA}" presName="connectorText" presStyleLbl="sibTrans2D1" presStyleIdx="0" presStyleCnt="1"/>
      <dgm:spPr/>
    </dgm:pt>
    <dgm:pt modelId="{33433480-750F-4968-AA8B-4670258C20BE}" type="pres">
      <dgm:prSet presAssocID="{8FAC664B-C705-4B02-B321-2D513DA953B9}" presName="node" presStyleLbl="node1" presStyleIdx="1" presStyleCnt="2" custScaleX="257597" custScaleY="149279" custLinFactNeighborX="5890" custLinFactNeighborY="-27408">
        <dgm:presLayoutVars>
          <dgm:bulletEnabled val="1"/>
        </dgm:presLayoutVars>
      </dgm:prSet>
      <dgm:spPr/>
    </dgm:pt>
  </dgm:ptLst>
  <dgm:cxnLst>
    <dgm:cxn modelId="{F27F8D13-031A-48FB-A909-414202AFA08D}" srcId="{6F7BA260-0C9D-4165-B6A3-FB3BE185A55C}" destId="{8FAC664B-C705-4B02-B321-2D513DA953B9}" srcOrd="1" destOrd="0" parTransId="{B9927AAC-47F0-4FCE-A2A0-F23D020DB4DE}" sibTransId="{BDD76407-F801-433D-B243-565FF3765033}"/>
    <dgm:cxn modelId="{0B73751E-1DBE-45D5-A780-B5BCB4763F6A}" type="presOf" srcId="{3DB2B789-A781-47A8-8BEB-556F97FD4FEA}" destId="{115F8ADC-D70F-4364-98E1-7AE005054B25}" srcOrd="0" destOrd="0" presId="urn:microsoft.com/office/officeart/2005/8/layout/process5"/>
    <dgm:cxn modelId="{50D43BAA-C32D-4203-81A9-4B2A08BDD3BB}" type="presOf" srcId="{8FAC664B-C705-4B02-B321-2D513DA953B9}" destId="{33433480-750F-4968-AA8B-4670258C20BE}" srcOrd="0" destOrd="0" presId="urn:microsoft.com/office/officeart/2005/8/layout/process5"/>
    <dgm:cxn modelId="{6A999DC7-738A-42BD-8F26-3AD70B2C5B6A}" type="presOf" srcId="{6F7BA260-0C9D-4165-B6A3-FB3BE185A55C}" destId="{C405B111-34D3-4BF1-9C93-0F6FDCC12DDA}" srcOrd="0" destOrd="0" presId="urn:microsoft.com/office/officeart/2005/8/layout/process5"/>
    <dgm:cxn modelId="{87CAE4C8-C930-41C9-9069-D2B93C85E563}" type="presOf" srcId="{21EE56CC-E0A0-4D98-92B0-494F7FBA04D3}" destId="{8CD40139-11ED-49DC-B4E1-78FE3C85F3AB}" srcOrd="0" destOrd="0" presId="urn:microsoft.com/office/officeart/2005/8/layout/process5"/>
    <dgm:cxn modelId="{0AC262F5-0291-47DD-826A-418B80B46A9B}" srcId="{6F7BA260-0C9D-4165-B6A3-FB3BE185A55C}" destId="{21EE56CC-E0A0-4D98-92B0-494F7FBA04D3}" srcOrd="0" destOrd="0" parTransId="{51FB0411-A26D-49EE-ACCB-435A38034426}" sibTransId="{3DB2B789-A781-47A8-8BEB-556F97FD4FEA}"/>
    <dgm:cxn modelId="{D7C157FF-EC59-407E-9084-F37936E15F45}" type="presOf" srcId="{3DB2B789-A781-47A8-8BEB-556F97FD4FEA}" destId="{411FA3AB-5AFF-4275-BE1E-DF5581BDA57F}" srcOrd="1" destOrd="0" presId="urn:microsoft.com/office/officeart/2005/8/layout/process5"/>
    <dgm:cxn modelId="{A03461A8-F360-494A-AE47-C3CC231FC966}" type="presParOf" srcId="{C405B111-34D3-4BF1-9C93-0F6FDCC12DDA}" destId="{8CD40139-11ED-49DC-B4E1-78FE3C85F3AB}" srcOrd="0" destOrd="0" presId="urn:microsoft.com/office/officeart/2005/8/layout/process5"/>
    <dgm:cxn modelId="{92B7E6AB-7E9A-426F-AE3F-FF634BA587CA}" type="presParOf" srcId="{C405B111-34D3-4BF1-9C93-0F6FDCC12DDA}" destId="{115F8ADC-D70F-4364-98E1-7AE005054B25}" srcOrd="1" destOrd="0" presId="urn:microsoft.com/office/officeart/2005/8/layout/process5"/>
    <dgm:cxn modelId="{9EBE4C5F-3B38-4D62-90A8-C2C2C40EA510}" type="presParOf" srcId="{115F8ADC-D70F-4364-98E1-7AE005054B25}" destId="{411FA3AB-5AFF-4275-BE1E-DF5581BDA57F}" srcOrd="0" destOrd="0" presId="urn:microsoft.com/office/officeart/2005/8/layout/process5"/>
    <dgm:cxn modelId="{87C115EA-07CD-4A2B-BE74-BD3C78B1658B}" type="presParOf" srcId="{C405B111-34D3-4BF1-9C93-0F6FDCC12DDA}" destId="{33433480-750F-4968-AA8B-4670258C20BE}"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C2124-9F49-4C86-B07D-B250F3809B7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93B39D-2184-4892-81AC-4BDF447C53F6}">
      <dgm:prSet custT="1"/>
      <dgm:spPr/>
      <dgm:t>
        <a:bodyPr/>
        <a:lstStyle/>
        <a:p>
          <a:pPr>
            <a:lnSpc>
              <a:spcPct val="100000"/>
            </a:lnSpc>
          </a:pPr>
          <a:r>
            <a:rPr lang="en-GB" sz="1800" dirty="0"/>
            <a:t>Having classes and workshops available for all young people within schools to look at what eating sustainably looks like, whilst also maintaining a nutritious, balanced diet. These sessions could build on information about how to get enough protein in a vegan diet, how to limit energy consumption when cooking meals or ideas of how to share resources and food with people to live more ethically. This could be through moving away from using meats and heavily processed foods to the stretch of looking at food miles, and how we can move our consumerism to more local produce to save our CO2 emissions etc. </a:t>
          </a:r>
          <a:endParaRPr lang="en-US" sz="1800" dirty="0"/>
        </a:p>
      </dgm:t>
    </dgm:pt>
    <dgm:pt modelId="{30CF5989-D132-4E9E-B392-F8528C202C85}" type="parTrans" cxnId="{1E115771-AFC6-4E0F-9800-2B11D7CF778A}">
      <dgm:prSet/>
      <dgm:spPr/>
      <dgm:t>
        <a:bodyPr/>
        <a:lstStyle/>
        <a:p>
          <a:endParaRPr lang="en-US"/>
        </a:p>
      </dgm:t>
    </dgm:pt>
    <dgm:pt modelId="{9064B304-87C6-45BA-BC22-ABC02AD32549}" type="sibTrans" cxnId="{1E115771-AFC6-4E0F-9800-2B11D7CF778A}">
      <dgm:prSet/>
      <dgm:spPr/>
      <dgm:t>
        <a:bodyPr/>
        <a:lstStyle/>
        <a:p>
          <a:endParaRPr lang="en-US"/>
        </a:p>
      </dgm:t>
    </dgm:pt>
    <dgm:pt modelId="{5843EE1C-9DA6-4FEE-83B4-D64FED00A31C}">
      <dgm:prSet custT="1"/>
      <dgm:spPr/>
      <dgm:t>
        <a:bodyPr/>
        <a:lstStyle/>
        <a:p>
          <a:pPr>
            <a:lnSpc>
              <a:spcPct val="100000"/>
            </a:lnSpc>
          </a:pPr>
          <a:r>
            <a:rPr lang="en-GB" sz="1800" b="1" dirty="0"/>
            <a:t>HOW? </a:t>
          </a:r>
          <a:r>
            <a:rPr lang="en-GB" sz="1800" dirty="0"/>
            <a:t>– Through sessions, there could be ranges of theory lessons that go through the basics of nutrition alongside practical sessions when students practice cooking for themselves using recipes they’ve found. Teaching for this could be mixed through already existing food tech staff as well as other students who may be able to share knowledge on what they understand, to create a community in schools of students who are all learning a key life skill – how to sustain themselves and the planet. On a more long-term basis, these students may work towards a goal together such as ‘Come Dine with Me’ schools edition in order to maximise engagement between pupils. </a:t>
          </a:r>
          <a:endParaRPr lang="en-US" sz="1800" dirty="0"/>
        </a:p>
      </dgm:t>
    </dgm:pt>
    <dgm:pt modelId="{03D43A0A-4773-4973-833D-051171C5E615}" type="parTrans" cxnId="{04162204-6B28-4BDB-8E7E-F8ECED22F948}">
      <dgm:prSet/>
      <dgm:spPr/>
      <dgm:t>
        <a:bodyPr/>
        <a:lstStyle/>
        <a:p>
          <a:endParaRPr lang="en-US"/>
        </a:p>
      </dgm:t>
    </dgm:pt>
    <dgm:pt modelId="{3D00AE06-BB79-41A0-8BB0-BD676128DAC3}" type="sibTrans" cxnId="{04162204-6B28-4BDB-8E7E-F8ECED22F948}">
      <dgm:prSet/>
      <dgm:spPr/>
      <dgm:t>
        <a:bodyPr/>
        <a:lstStyle/>
        <a:p>
          <a:endParaRPr lang="en-US"/>
        </a:p>
      </dgm:t>
    </dgm:pt>
    <dgm:pt modelId="{698D6D3D-6F26-4A3B-9CAC-0E917418C852}" type="pres">
      <dgm:prSet presAssocID="{631C2124-9F49-4C86-B07D-B250F3809B7B}" presName="root" presStyleCnt="0">
        <dgm:presLayoutVars>
          <dgm:dir/>
          <dgm:resizeHandles val="exact"/>
        </dgm:presLayoutVars>
      </dgm:prSet>
      <dgm:spPr/>
    </dgm:pt>
    <dgm:pt modelId="{E562DDE0-FE9D-4DC8-830C-42C4EB06AC39}" type="pres">
      <dgm:prSet presAssocID="{BA93B39D-2184-4892-81AC-4BDF447C53F6}" presName="compNode" presStyleCnt="0"/>
      <dgm:spPr/>
    </dgm:pt>
    <dgm:pt modelId="{440236F6-2842-49F5-9863-77D2F6920094}" type="pres">
      <dgm:prSet presAssocID="{BA93B39D-2184-4892-81AC-4BDF447C53F6}" presName="bgRect" presStyleLbl="bgShp" presStyleIdx="0" presStyleCnt="2"/>
      <dgm:spPr/>
    </dgm:pt>
    <dgm:pt modelId="{BD7B7D81-2DBB-4C90-B589-00F37ECE6844}" type="pres">
      <dgm:prSet presAssocID="{BA93B39D-2184-4892-81AC-4BDF447C53F6}" presName="iconRect" presStyleLbl="node1" presStyleIdx="0" presStyleCnt="2" custScaleX="2000000" custScaleY="2000000" custLinFactX="-800000" custLinFactY="-384862" custLinFactNeighborX="-868731" custLinFactNeighborY="-4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ocado"/>
        </a:ext>
      </dgm:extLst>
    </dgm:pt>
    <dgm:pt modelId="{516FC19E-A11E-4FA3-903A-2EB5BC180C41}" type="pres">
      <dgm:prSet presAssocID="{BA93B39D-2184-4892-81AC-4BDF447C53F6}" presName="spaceRect" presStyleCnt="0"/>
      <dgm:spPr/>
    </dgm:pt>
    <dgm:pt modelId="{B8B3D2D0-E3D6-485F-8E7C-09CBE7757311}" type="pres">
      <dgm:prSet presAssocID="{BA93B39D-2184-4892-81AC-4BDF447C53F6}" presName="parTx" presStyleLbl="revTx" presStyleIdx="0" presStyleCnt="2" custScaleX="100000" custScaleY="123932" custLinFactNeighborX="1777" custLinFactNeighborY="770">
        <dgm:presLayoutVars>
          <dgm:chMax val="0"/>
          <dgm:chPref val="0"/>
        </dgm:presLayoutVars>
      </dgm:prSet>
      <dgm:spPr/>
    </dgm:pt>
    <dgm:pt modelId="{EFB82A08-771A-4F7E-AA80-A09326247B1F}" type="pres">
      <dgm:prSet presAssocID="{9064B304-87C6-45BA-BC22-ABC02AD32549}" presName="sibTrans" presStyleCnt="0"/>
      <dgm:spPr/>
    </dgm:pt>
    <dgm:pt modelId="{D2AB7751-BF96-47AA-A8AA-87957A7BE64D}" type="pres">
      <dgm:prSet presAssocID="{5843EE1C-9DA6-4FEE-83B4-D64FED00A31C}" presName="compNode" presStyleCnt="0"/>
      <dgm:spPr/>
    </dgm:pt>
    <dgm:pt modelId="{E3785383-9BC1-4DD3-A0CF-286EDD337E02}" type="pres">
      <dgm:prSet presAssocID="{5843EE1C-9DA6-4FEE-83B4-D64FED00A31C}" presName="bgRect" presStyleLbl="bgShp" presStyleIdx="1" presStyleCnt="2" custFlipHor="1" custScaleX="20186" custScaleY="425593" custLinFactY="-100000" custLinFactNeighborX="18019" custLinFactNeighborY="-199262"/>
      <dgm:spPr/>
    </dgm:pt>
    <dgm:pt modelId="{6FA7E65A-0FA8-4878-8009-1B7EEA76503D}" type="pres">
      <dgm:prSet presAssocID="{5843EE1C-9DA6-4FEE-83B4-D64FED00A31C}" presName="iconRect" presStyleLbl="node1" presStyleIdx="1" presStyleCnt="2" custScaleX="223193" custScaleY="163171" custLinFactNeighborX="-33864" custLinFactNeighborY="1741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f"/>
        </a:ext>
      </dgm:extLst>
    </dgm:pt>
    <dgm:pt modelId="{2590302F-271B-4C45-A0BD-A296F6AB6524}" type="pres">
      <dgm:prSet presAssocID="{5843EE1C-9DA6-4FEE-83B4-D64FED00A31C}" presName="spaceRect" presStyleCnt="0"/>
      <dgm:spPr/>
    </dgm:pt>
    <dgm:pt modelId="{B857DC86-93DD-4B23-8234-7EE250F56A53}" type="pres">
      <dgm:prSet presAssocID="{5843EE1C-9DA6-4FEE-83B4-D64FED00A31C}" presName="parTx" presStyleLbl="revTx" presStyleIdx="1" presStyleCnt="2" custScaleY="152862" custLinFactNeighborX="4334" custLinFactNeighborY="9318">
        <dgm:presLayoutVars>
          <dgm:chMax val="0"/>
          <dgm:chPref val="0"/>
        </dgm:presLayoutVars>
      </dgm:prSet>
      <dgm:spPr/>
    </dgm:pt>
  </dgm:ptLst>
  <dgm:cxnLst>
    <dgm:cxn modelId="{04162204-6B28-4BDB-8E7E-F8ECED22F948}" srcId="{631C2124-9F49-4C86-B07D-B250F3809B7B}" destId="{5843EE1C-9DA6-4FEE-83B4-D64FED00A31C}" srcOrd="1" destOrd="0" parTransId="{03D43A0A-4773-4973-833D-051171C5E615}" sibTransId="{3D00AE06-BB79-41A0-8BB0-BD676128DAC3}"/>
    <dgm:cxn modelId="{58AF5D0F-F07A-4992-8700-83657E785F14}" type="presOf" srcId="{631C2124-9F49-4C86-B07D-B250F3809B7B}" destId="{698D6D3D-6F26-4A3B-9CAC-0E917418C852}" srcOrd="0" destOrd="0" presId="urn:microsoft.com/office/officeart/2018/2/layout/IconVerticalSolidList"/>
    <dgm:cxn modelId="{1E115771-AFC6-4E0F-9800-2B11D7CF778A}" srcId="{631C2124-9F49-4C86-B07D-B250F3809B7B}" destId="{BA93B39D-2184-4892-81AC-4BDF447C53F6}" srcOrd="0" destOrd="0" parTransId="{30CF5989-D132-4E9E-B392-F8528C202C85}" sibTransId="{9064B304-87C6-45BA-BC22-ABC02AD32549}"/>
    <dgm:cxn modelId="{9A9531C9-0083-4B9D-ABF1-66E8340B4513}" type="presOf" srcId="{5843EE1C-9DA6-4FEE-83B4-D64FED00A31C}" destId="{B857DC86-93DD-4B23-8234-7EE250F56A53}" srcOrd="0" destOrd="0" presId="urn:microsoft.com/office/officeart/2018/2/layout/IconVerticalSolidList"/>
    <dgm:cxn modelId="{5576A4F5-9C56-4C09-BB5D-6FCC798FAB84}" type="presOf" srcId="{BA93B39D-2184-4892-81AC-4BDF447C53F6}" destId="{B8B3D2D0-E3D6-485F-8E7C-09CBE7757311}" srcOrd="0" destOrd="0" presId="urn:microsoft.com/office/officeart/2018/2/layout/IconVerticalSolidList"/>
    <dgm:cxn modelId="{3F0F12FA-64B2-415C-9CAE-0681F643DE52}" type="presParOf" srcId="{698D6D3D-6F26-4A3B-9CAC-0E917418C852}" destId="{E562DDE0-FE9D-4DC8-830C-42C4EB06AC39}" srcOrd="0" destOrd="0" presId="urn:microsoft.com/office/officeart/2018/2/layout/IconVerticalSolidList"/>
    <dgm:cxn modelId="{FC001103-4BE0-4C77-AD79-AC5D3AC07BE4}" type="presParOf" srcId="{E562DDE0-FE9D-4DC8-830C-42C4EB06AC39}" destId="{440236F6-2842-49F5-9863-77D2F6920094}" srcOrd="0" destOrd="0" presId="urn:microsoft.com/office/officeart/2018/2/layout/IconVerticalSolidList"/>
    <dgm:cxn modelId="{E520B6EA-57A3-49ED-A41F-9EA43E5995F3}" type="presParOf" srcId="{E562DDE0-FE9D-4DC8-830C-42C4EB06AC39}" destId="{BD7B7D81-2DBB-4C90-B589-00F37ECE6844}" srcOrd="1" destOrd="0" presId="urn:microsoft.com/office/officeart/2018/2/layout/IconVerticalSolidList"/>
    <dgm:cxn modelId="{9EAFE876-2C92-41A8-9A2B-307D7F69891B}" type="presParOf" srcId="{E562DDE0-FE9D-4DC8-830C-42C4EB06AC39}" destId="{516FC19E-A11E-4FA3-903A-2EB5BC180C41}" srcOrd="2" destOrd="0" presId="urn:microsoft.com/office/officeart/2018/2/layout/IconVerticalSolidList"/>
    <dgm:cxn modelId="{18B63E18-8DA9-404F-879C-D99DAACB6A8D}" type="presParOf" srcId="{E562DDE0-FE9D-4DC8-830C-42C4EB06AC39}" destId="{B8B3D2D0-E3D6-485F-8E7C-09CBE7757311}" srcOrd="3" destOrd="0" presId="urn:microsoft.com/office/officeart/2018/2/layout/IconVerticalSolidList"/>
    <dgm:cxn modelId="{59E0104E-3915-4E78-913A-0D7481B8C8D9}" type="presParOf" srcId="{698D6D3D-6F26-4A3B-9CAC-0E917418C852}" destId="{EFB82A08-771A-4F7E-AA80-A09326247B1F}" srcOrd="1" destOrd="0" presId="urn:microsoft.com/office/officeart/2018/2/layout/IconVerticalSolidList"/>
    <dgm:cxn modelId="{5F5DB0A2-1446-45AB-80FE-50126CA204D5}" type="presParOf" srcId="{698D6D3D-6F26-4A3B-9CAC-0E917418C852}" destId="{D2AB7751-BF96-47AA-A8AA-87957A7BE64D}" srcOrd="2" destOrd="0" presId="urn:microsoft.com/office/officeart/2018/2/layout/IconVerticalSolidList"/>
    <dgm:cxn modelId="{2575A545-03F1-408E-841C-5C54982EB95D}" type="presParOf" srcId="{D2AB7751-BF96-47AA-A8AA-87957A7BE64D}" destId="{E3785383-9BC1-4DD3-A0CF-286EDD337E02}" srcOrd="0" destOrd="0" presId="urn:microsoft.com/office/officeart/2018/2/layout/IconVerticalSolidList"/>
    <dgm:cxn modelId="{490E28BB-95ED-4682-B743-C09EBF9621D8}" type="presParOf" srcId="{D2AB7751-BF96-47AA-A8AA-87957A7BE64D}" destId="{6FA7E65A-0FA8-4878-8009-1B7EEA76503D}" srcOrd="1" destOrd="0" presId="urn:microsoft.com/office/officeart/2018/2/layout/IconVerticalSolidList"/>
    <dgm:cxn modelId="{94448640-F351-4C1C-858D-445C7F611111}" type="presParOf" srcId="{D2AB7751-BF96-47AA-A8AA-87957A7BE64D}" destId="{2590302F-271B-4C45-A0BD-A296F6AB6524}" srcOrd="2" destOrd="0" presId="urn:microsoft.com/office/officeart/2018/2/layout/IconVerticalSolidList"/>
    <dgm:cxn modelId="{82A448CF-3835-4C2E-830A-5097205C2C45}" type="presParOf" srcId="{D2AB7751-BF96-47AA-A8AA-87957A7BE64D}" destId="{B857DC86-93DD-4B23-8234-7EE250F56A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CAFEA8-D5A5-4F56-BDBD-226521A3C4BD}"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BC5C222-2D86-4F6D-82C8-544C1C056C07}">
      <dgm:prSet/>
      <dgm:spPr/>
      <dgm:t>
        <a:bodyPr/>
        <a:lstStyle/>
        <a:p>
          <a:r>
            <a:rPr lang="en-GB" dirty="0"/>
            <a:t>Due to the cost of living crisis and rising energy bills, that around 18 million people will pay an extra £1,578 a year on their energy bills - from £1,971 to 3,549 per year - an increase of 80%. This will affect everyone in varying different ways through the energy used in heating, cooking and lighting. Reducing our energy consumption is a key factor to move forward in our everyday lives to not only save our wallets but to also save our planet. Many renewable energy resources are now emerging such as solar and wind power, but the majority of our energy relies on finite resources such as coal and oil so every limit makes a difference! </a:t>
          </a:r>
          <a:endParaRPr lang="en-US" dirty="0"/>
        </a:p>
      </dgm:t>
    </dgm:pt>
    <dgm:pt modelId="{1F138C78-4B20-4EAB-9AB1-3F729486FEB6}" type="parTrans" cxnId="{308EF149-46F2-4EAB-9419-2A4D7DA0BB19}">
      <dgm:prSet/>
      <dgm:spPr/>
      <dgm:t>
        <a:bodyPr/>
        <a:lstStyle/>
        <a:p>
          <a:endParaRPr lang="en-US"/>
        </a:p>
      </dgm:t>
    </dgm:pt>
    <dgm:pt modelId="{31C422DF-9DB6-4D4F-8480-F71B95DAD403}" type="sibTrans" cxnId="{308EF149-46F2-4EAB-9419-2A4D7DA0BB19}">
      <dgm:prSet/>
      <dgm:spPr/>
      <dgm:t>
        <a:bodyPr/>
        <a:lstStyle/>
        <a:p>
          <a:endParaRPr lang="en-US"/>
        </a:p>
      </dgm:t>
    </dgm:pt>
    <dgm:pt modelId="{70F15845-6AC8-4F4D-B21E-4071346CB380}">
      <dgm:prSet/>
      <dgm:spPr/>
      <dgm:t>
        <a:bodyPr/>
        <a:lstStyle/>
        <a:p>
          <a:r>
            <a:rPr lang="en-GB" dirty="0"/>
            <a:t>HOW? – Within PHSE/ Time 2 Talk sessions, when looking at saving and budgeting, incorporate a focus within sessions of how to limit consumption on a daily basis by cooking more energy efficient meals, or making sure all appliances are turned off fully, not left on standby, taking shorter showers etc. Additionally, this education could be incorporated within a school-wide drive by a force of sustainability to limit the overcharging of laptops, turning off lights in rooms not being used as well as all factors that feed into the daily operations. </a:t>
          </a:r>
          <a:endParaRPr lang="en-US" dirty="0"/>
        </a:p>
      </dgm:t>
    </dgm:pt>
    <dgm:pt modelId="{B5B35AF5-1790-4BB6-99A4-09FB36D24B46}" type="parTrans" cxnId="{DA30BB28-09BC-43D2-B724-78174B7A3C41}">
      <dgm:prSet/>
      <dgm:spPr/>
      <dgm:t>
        <a:bodyPr/>
        <a:lstStyle/>
        <a:p>
          <a:endParaRPr lang="en-US"/>
        </a:p>
      </dgm:t>
    </dgm:pt>
    <dgm:pt modelId="{E2AF593A-25E2-42AF-9184-D34919742953}" type="sibTrans" cxnId="{DA30BB28-09BC-43D2-B724-78174B7A3C41}">
      <dgm:prSet/>
      <dgm:spPr/>
      <dgm:t>
        <a:bodyPr/>
        <a:lstStyle/>
        <a:p>
          <a:endParaRPr lang="en-US"/>
        </a:p>
      </dgm:t>
    </dgm:pt>
    <dgm:pt modelId="{BAFE5067-90D0-4717-B368-26F7E69F4CD1}" type="pres">
      <dgm:prSet presAssocID="{71CAFEA8-D5A5-4F56-BDBD-226521A3C4BD}" presName="Name0" presStyleCnt="0">
        <dgm:presLayoutVars>
          <dgm:dir/>
          <dgm:animLvl val="lvl"/>
          <dgm:resizeHandles val="exact"/>
        </dgm:presLayoutVars>
      </dgm:prSet>
      <dgm:spPr/>
    </dgm:pt>
    <dgm:pt modelId="{C453510B-AF1C-4823-8039-736F7FAB7ABA}" type="pres">
      <dgm:prSet presAssocID="{70F15845-6AC8-4F4D-B21E-4071346CB380}" presName="boxAndChildren" presStyleCnt="0"/>
      <dgm:spPr/>
    </dgm:pt>
    <dgm:pt modelId="{DBFB05DA-98C0-4ACB-A137-FAC6758A7C78}" type="pres">
      <dgm:prSet presAssocID="{70F15845-6AC8-4F4D-B21E-4071346CB380}" presName="parentTextBox" presStyleLbl="node1" presStyleIdx="0" presStyleCnt="2"/>
      <dgm:spPr/>
    </dgm:pt>
    <dgm:pt modelId="{E1607C52-A3B5-4CE1-8D7E-0A57E83A7652}" type="pres">
      <dgm:prSet presAssocID="{31C422DF-9DB6-4D4F-8480-F71B95DAD403}" presName="sp" presStyleCnt="0"/>
      <dgm:spPr/>
    </dgm:pt>
    <dgm:pt modelId="{CD6D6D39-B748-403D-8F17-7FF578CF5E7D}" type="pres">
      <dgm:prSet presAssocID="{1BC5C222-2D86-4F6D-82C8-544C1C056C07}" presName="arrowAndChildren" presStyleCnt="0"/>
      <dgm:spPr/>
    </dgm:pt>
    <dgm:pt modelId="{F8772393-494E-4CD8-A472-F2D6C602F142}" type="pres">
      <dgm:prSet presAssocID="{1BC5C222-2D86-4F6D-82C8-544C1C056C07}" presName="parentTextArrow" presStyleLbl="node1" presStyleIdx="1" presStyleCnt="2"/>
      <dgm:spPr/>
    </dgm:pt>
  </dgm:ptLst>
  <dgm:cxnLst>
    <dgm:cxn modelId="{DA30BB28-09BC-43D2-B724-78174B7A3C41}" srcId="{71CAFEA8-D5A5-4F56-BDBD-226521A3C4BD}" destId="{70F15845-6AC8-4F4D-B21E-4071346CB380}" srcOrd="1" destOrd="0" parTransId="{B5B35AF5-1790-4BB6-99A4-09FB36D24B46}" sibTransId="{E2AF593A-25E2-42AF-9184-D34919742953}"/>
    <dgm:cxn modelId="{308EF149-46F2-4EAB-9419-2A4D7DA0BB19}" srcId="{71CAFEA8-D5A5-4F56-BDBD-226521A3C4BD}" destId="{1BC5C222-2D86-4F6D-82C8-544C1C056C07}" srcOrd="0" destOrd="0" parTransId="{1F138C78-4B20-4EAB-9AB1-3F729486FEB6}" sibTransId="{31C422DF-9DB6-4D4F-8480-F71B95DAD403}"/>
    <dgm:cxn modelId="{B505A573-C6B0-4B1D-ABC5-392A01C27077}" type="presOf" srcId="{71CAFEA8-D5A5-4F56-BDBD-226521A3C4BD}" destId="{BAFE5067-90D0-4717-B368-26F7E69F4CD1}" srcOrd="0" destOrd="0" presId="urn:microsoft.com/office/officeart/2005/8/layout/process4"/>
    <dgm:cxn modelId="{5648AE73-C265-4312-972E-F481AA1ED616}" type="presOf" srcId="{70F15845-6AC8-4F4D-B21E-4071346CB380}" destId="{DBFB05DA-98C0-4ACB-A137-FAC6758A7C78}" srcOrd="0" destOrd="0" presId="urn:microsoft.com/office/officeart/2005/8/layout/process4"/>
    <dgm:cxn modelId="{A8A33955-4745-4F33-8D9E-F7F7CAF0B2AD}" type="presOf" srcId="{1BC5C222-2D86-4F6D-82C8-544C1C056C07}" destId="{F8772393-494E-4CD8-A472-F2D6C602F142}" srcOrd="0" destOrd="0" presId="urn:microsoft.com/office/officeart/2005/8/layout/process4"/>
    <dgm:cxn modelId="{DF73C660-0F52-4656-A66C-8A037D96511A}" type="presParOf" srcId="{BAFE5067-90D0-4717-B368-26F7E69F4CD1}" destId="{C453510B-AF1C-4823-8039-736F7FAB7ABA}" srcOrd="0" destOrd="0" presId="urn:microsoft.com/office/officeart/2005/8/layout/process4"/>
    <dgm:cxn modelId="{8ACCD222-1159-4146-A676-749A497DBA5F}" type="presParOf" srcId="{C453510B-AF1C-4823-8039-736F7FAB7ABA}" destId="{DBFB05DA-98C0-4ACB-A137-FAC6758A7C78}" srcOrd="0" destOrd="0" presId="urn:microsoft.com/office/officeart/2005/8/layout/process4"/>
    <dgm:cxn modelId="{DC017F00-F665-4884-B6F1-DD0084734C0A}" type="presParOf" srcId="{BAFE5067-90D0-4717-B368-26F7E69F4CD1}" destId="{E1607C52-A3B5-4CE1-8D7E-0A57E83A7652}" srcOrd="1" destOrd="0" presId="urn:microsoft.com/office/officeart/2005/8/layout/process4"/>
    <dgm:cxn modelId="{564EB1E8-7860-42F7-B9CF-4518B52B22E7}" type="presParOf" srcId="{BAFE5067-90D0-4717-B368-26F7E69F4CD1}" destId="{CD6D6D39-B748-403D-8F17-7FF578CF5E7D}" srcOrd="2" destOrd="0" presId="urn:microsoft.com/office/officeart/2005/8/layout/process4"/>
    <dgm:cxn modelId="{160285CB-7AA4-4223-9633-7D2EFE6376E4}" type="presParOf" srcId="{CD6D6D39-B748-403D-8F17-7FF578CF5E7D}" destId="{F8772393-494E-4CD8-A472-F2D6C602F14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E03CF-8BE6-4324-870E-16D22556AD24}">
      <dsp:nvSpPr>
        <dsp:cNvPr id="0" name=""/>
        <dsp:cNvSpPr/>
      </dsp:nvSpPr>
      <dsp:spPr>
        <a:xfrm>
          <a:off x="10258" y="683126"/>
          <a:ext cx="3066060" cy="43603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As of 2021, the statutory guidance given to all secondary schools makes it a requirement to teach health and wellbeing education. </a:t>
          </a:r>
        </a:p>
        <a:p>
          <a:pPr marL="0" lvl="0" indent="0" algn="ctr" defTabSz="1066800">
            <a:lnSpc>
              <a:spcPct val="90000"/>
            </a:lnSpc>
            <a:spcBef>
              <a:spcPct val="0"/>
            </a:spcBef>
            <a:spcAft>
              <a:spcPct val="35000"/>
            </a:spcAft>
            <a:buNone/>
          </a:pPr>
          <a:endParaRPr lang="en-GB" sz="1700" kern="1200" dirty="0"/>
        </a:p>
      </dsp:txBody>
      <dsp:txXfrm>
        <a:off x="100060" y="772928"/>
        <a:ext cx="2886456" cy="4180746"/>
      </dsp:txXfrm>
    </dsp:sp>
    <dsp:sp modelId="{6A2D87A9-5C1F-4D7E-BE6A-4FA7EF7C95F7}">
      <dsp:nvSpPr>
        <dsp:cNvPr id="0" name=""/>
        <dsp:cNvSpPr/>
      </dsp:nvSpPr>
      <dsp:spPr>
        <a:xfrm>
          <a:off x="3382925" y="2483110"/>
          <a:ext cx="650004" cy="760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82925" y="2635187"/>
        <a:ext cx="455003" cy="456229"/>
      </dsp:txXfrm>
    </dsp:sp>
    <dsp:sp modelId="{3AF02C3C-DA6A-4A99-A5EB-7D3809F64A0A}">
      <dsp:nvSpPr>
        <dsp:cNvPr id="0" name=""/>
        <dsp:cNvSpPr/>
      </dsp:nvSpPr>
      <dsp:spPr>
        <a:xfrm>
          <a:off x="4302743" y="683126"/>
          <a:ext cx="3066060" cy="43603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The guidance states:</a:t>
          </a:r>
        </a:p>
        <a:p>
          <a:pPr marL="0" lvl="0" indent="0" algn="ctr" defTabSz="755650">
            <a:lnSpc>
              <a:spcPct val="90000"/>
            </a:lnSpc>
            <a:spcBef>
              <a:spcPct val="0"/>
            </a:spcBef>
            <a:spcAft>
              <a:spcPct val="35000"/>
            </a:spcAft>
            <a:buNone/>
          </a:pPr>
          <a:r>
            <a:rPr lang="en-GB" sz="1700" kern="1200" dirty="0"/>
            <a:t>“To embrace the challenges of creating a happy and successful adult life, pupils need knowledge that will enable them to make informed decisions about their wellbeing, health and relationships and to build their self-efficacy. Pupils can also put this knowledge into practice as they develop the capacity to make sound decisions when facing risks, challenges and complex contexts. “</a:t>
          </a:r>
          <a:endParaRPr lang="en-US" sz="1700" kern="1200" dirty="0"/>
        </a:p>
      </dsp:txBody>
      <dsp:txXfrm>
        <a:off x="4392545" y="772928"/>
        <a:ext cx="2886456" cy="4180746"/>
      </dsp:txXfrm>
    </dsp:sp>
    <dsp:sp modelId="{643750B6-1F52-4618-B68E-3884740863DB}">
      <dsp:nvSpPr>
        <dsp:cNvPr id="0" name=""/>
        <dsp:cNvSpPr/>
      </dsp:nvSpPr>
      <dsp:spPr>
        <a:xfrm>
          <a:off x="7675410" y="2483110"/>
          <a:ext cx="650004" cy="7603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675410" y="2635187"/>
        <a:ext cx="455003" cy="456229"/>
      </dsp:txXfrm>
    </dsp:sp>
    <dsp:sp modelId="{D2F96BB1-03B9-489C-9461-9F6FA595E179}">
      <dsp:nvSpPr>
        <dsp:cNvPr id="0" name=""/>
        <dsp:cNvSpPr/>
      </dsp:nvSpPr>
      <dsp:spPr>
        <a:xfrm>
          <a:off x="8595228" y="683126"/>
          <a:ext cx="3066060" cy="43603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This guidance can link very closely to climate education as when we look at the key fundamentals of the solutions to the climate crisis, it is on an extremely individual level, with a focus on our consumption and footprints within society. Ultimately, schools are the key to prospering this education to allow the next generation to build a toolkit of resources and skills to live more ethically and sustainably in everyday life which is a key feature missing to our curriculum. </a:t>
          </a:r>
          <a:endParaRPr lang="en-US" sz="1700" kern="1200" dirty="0"/>
        </a:p>
      </dsp:txBody>
      <dsp:txXfrm>
        <a:off x="8685030" y="772928"/>
        <a:ext cx="2886456" cy="4180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AFF69-01A0-4CC8-A408-527C8516F369}">
      <dsp:nvSpPr>
        <dsp:cNvPr id="0" name=""/>
        <dsp:cNvSpPr/>
      </dsp:nvSpPr>
      <dsp:spPr>
        <a:xfrm>
          <a:off x="0" y="0"/>
          <a:ext cx="11608222" cy="47652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Environmental anxiety is evidently a serious issue affecting school age children and young adults – it is clear there is not enough action being taken and is therefore burdening the ultimate generation who will have to deal with the consequences – millennials, generation Z and the alpha generation. Through school – based workshops such as ‘Make do and Mend’ as well as Nutrition workshops, there is direct contact with these students, and will therefore help alleviate fears and make them much more equipped. </a:t>
          </a:r>
        </a:p>
        <a:p>
          <a:pPr marL="0" lvl="0" indent="0" algn="ctr" defTabSz="711200">
            <a:lnSpc>
              <a:spcPct val="90000"/>
            </a:lnSpc>
            <a:spcBef>
              <a:spcPct val="0"/>
            </a:spcBef>
            <a:spcAft>
              <a:spcPct val="35000"/>
            </a:spcAft>
            <a:buNone/>
          </a:pPr>
          <a:r>
            <a:rPr lang="en-GB" sz="1600" kern="1200" dirty="0"/>
            <a:t>Additionally, there is evidence that there is a clear audience who are ready to engage with these education schemes. </a:t>
          </a:r>
          <a:endParaRPr lang="en-US" sz="1600" kern="1200" dirty="0"/>
        </a:p>
      </dsp:txBody>
      <dsp:txXfrm>
        <a:off x="0" y="0"/>
        <a:ext cx="3482466" cy="4765248"/>
      </dsp:txXfrm>
    </dsp:sp>
    <dsp:sp modelId="{C5561287-531C-4242-8225-EF6DE03FCE9B}">
      <dsp:nvSpPr>
        <dsp:cNvPr id="0" name=""/>
        <dsp:cNvSpPr/>
      </dsp:nvSpPr>
      <dsp:spPr>
        <a:xfrm>
          <a:off x="4422769" y="239798"/>
          <a:ext cx="6359582" cy="42397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 2020 survey of child psychiatrists in England showing that more than half (57%) are seeing children and young people distressed about the climate crisis and the state of the environment. Alongside this, a recent international survey of climate anxiety in young people aged 16 to 25 showed that the psychological burdens of climate crisis were “profoundly affecting huge numbers of these young people around the world”.</a:t>
          </a:r>
          <a:endParaRPr lang="en-US" sz="2500" kern="1200" dirty="0"/>
        </a:p>
      </dsp:txBody>
      <dsp:txXfrm>
        <a:off x="4546946" y="363975"/>
        <a:ext cx="6111228" cy="3991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0139-11ED-49DC-B4E1-78FE3C85F3AB}">
      <dsp:nvSpPr>
        <dsp:cNvPr id="0" name=""/>
        <dsp:cNvSpPr/>
      </dsp:nvSpPr>
      <dsp:spPr>
        <a:xfrm>
          <a:off x="4987" y="6691"/>
          <a:ext cx="7799747" cy="28271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According to the UN, the fashion industry is responsible for 8-10% of global emissions yet still global clothes sales could increase by up to 65% by 2030, the World Bank suggests. This highlights a serious issue we have with our overconsumption of clothing as the lifetimes of our clothes diminish. Especially within Generation Z, the skill to make and mend clothes is extremely rare yet extremely detrimental to improve the longevity of our purchases, preventing clothing from going to landfill as well as stopping our consumption of fast fashion items. These make do and mend sessions can be implemented into the current textiles curriculum as well as additional sessions through clubs and top – ups to make sure this vital skill is accessible to everyone. </a:t>
          </a:r>
          <a:endParaRPr lang="en-US" sz="1600" kern="1200" dirty="0"/>
        </a:p>
      </dsp:txBody>
      <dsp:txXfrm>
        <a:off x="87793" y="89497"/>
        <a:ext cx="7634135" cy="2661581"/>
      </dsp:txXfrm>
    </dsp:sp>
    <dsp:sp modelId="{115F8ADC-D70F-4364-98E1-7AE005054B25}">
      <dsp:nvSpPr>
        <dsp:cNvPr id="0" name=""/>
        <dsp:cNvSpPr/>
      </dsp:nvSpPr>
      <dsp:spPr>
        <a:xfrm rot="5331272">
          <a:off x="3753987" y="2804825"/>
          <a:ext cx="371882" cy="73859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717234" y="2988194"/>
        <a:ext cx="443158" cy="260317"/>
      </dsp:txXfrm>
    </dsp:sp>
    <dsp:sp modelId="{33433480-750F-4968-AA8B-4670258C20BE}">
      <dsp:nvSpPr>
        <dsp:cNvPr id="0" name=""/>
        <dsp:cNvSpPr/>
      </dsp:nvSpPr>
      <dsp:spPr>
        <a:xfrm>
          <a:off x="137918" y="3535410"/>
          <a:ext cx="7671803" cy="2667513"/>
        </a:xfrm>
        <a:prstGeom prst="roundRect">
          <a:avLst>
            <a:gd name="adj" fmla="val 10000"/>
          </a:avLst>
        </a:prstGeom>
        <a:solidFill>
          <a:schemeClr val="accent5">
            <a:hueOff val="-20228348"/>
            <a:satOff val="0"/>
            <a:lumOff val="3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HOW? – </a:t>
          </a:r>
          <a:r>
            <a:rPr lang="en-GB" sz="1700" kern="1200" dirty="0"/>
            <a:t>These sessions could be focused on bringing in personal items that need to be mended to limit consumption of new materials by reusing and recycling what we already have. Additionally, there could be the option to work together in groups to focus on the creation of items for around school, such as maybe a project to make costumes for a drama project or school play. Teaching can be extremely mixed whether through volunteer teaching staff, student led workshops or even working with local organisations. For BCP, this may include inviting current AUB students studying fashion to come in and run some help sessions. </a:t>
          </a:r>
          <a:endParaRPr lang="en-US" sz="1700" kern="1200" dirty="0"/>
        </a:p>
      </dsp:txBody>
      <dsp:txXfrm>
        <a:off x="216047" y="3613539"/>
        <a:ext cx="7515545" cy="2511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236F6-2842-49F5-9863-77D2F6920094}">
      <dsp:nvSpPr>
        <dsp:cNvPr id="0" name=""/>
        <dsp:cNvSpPr/>
      </dsp:nvSpPr>
      <dsp:spPr>
        <a:xfrm>
          <a:off x="112293" y="320808"/>
          <a:ext cx="8063743" cy="7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B7D81-2DBB-4C90-B589-00F37ECE6844}">
      <dsp:nvSpPr>
        <dsp:cNvPr id="0" name=""/>
        <dsp:cNvSpPr/>
      </dsp:nvSpPr>
      <dsp:spPr>
        <a:xfrm>
          <a:off x="-112293" y="73407"/>
          <a:ext cx="491297" cy="319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B3D2D0-E3D6-485F-8E7C-09CBE7757311}">
      <dsp:nvSpPr>
        <dsp:cNvPr id="0" name=""/>
        <dsp:cNvSpPr/>
      </dsp:nvSpPr>
      <dsp:spPr>
        <a:xfrm>
          <a:off x="272950" y="80746"/>
          <a:ext cx="7790792" cy="265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926" tIns="226926" rIns="226926" bIns="226926" numCol="1" spcCol="1270" anchor="ctr" anchorCtr="0">
          <a:noAutofit/>
        </a:bodyPr>
        <a:lstStyle/>
        <a:p>
          <a:pPr marL="0" lvl="0" indent="0" algn="l" defTabSz="800100">
            <a:lnSpc>
              <a:spcPct val="100000"/>
            </a:lnSpc>
            <a:spcBef>
              <a:spcPct val="0"/>
            </a:spcBef>
            <a:spcAft>
              <a:spcPct val="35000"/>
            </a:spcAft>
            <a:buNone/>
          </a:pPr>
          <a:r>
            <a:rPr lang="en-GB" sz="1800" kern="1200" dirty="0"/>
            <a:t>Having classes and workshops available for all young people within schools to look at what eating sustainably looks like, whilst also maintaining a nutritious, balanced diet. These sessions could build on information about how to get enough protein in a vegan diet, how to limit energy consumption when cooking meals or ideas of how to share resources and food with people to live more ethically. This could be through moving away from using meats and heavily processed foods to the stretch of looking at food miles, and how we can move our consumerism to more local produce to save our CO2 emissions etc. </a:t>
          </a:r>
          <a:endParaRPr lang="en-US" sz="1800" kern="1200" dirty="0"/>
        </a:p>
      </dsp:txBody>
      <dsp:txXfrm>
        <a:off x="272950" y="80746"/>
        <a:ext cx="7790792" cy="2657324"/>
      </dsp:txXfrm>
    </dsp:sp>
    <dsp:sp modelId="{E3785383-9BC1-4DD3-A0CF-286EDD337E02}">
      <dsp:nvSpPr>
        <dsp:cNvPr id="0" name=""/>
        <dsp:cNvSpPr/>
      </dsp:nvSpPr>
      <dsp:spPr>
        <a:xfrm flipH="1">
          <a:off x="-98186" y="3124070"/>
          <a:ext cx="2702" cy="319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7E65A-0FA8-4878-8009-1B7EEA76503D}">
      <dsp:nvSpPr>
        <dsp:cNvPr id="0" name=""/>
        <dsp:cNvSpPr/>
      </dsp:nvSpPr>
      <dsp:spPr>
        <a:xfrm>
          <a:off x="-112293" y="3497934"/>
          <a:ext cx="54827" cy="260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57DC86-93DD-4B23-8234-7EE250F56A53}">
      <dsp:nvSpPr>
        <dsp:cNvPr id="0" name=""/>
        <dsp:cNvSpPr/>
      </dsp:nvSpPr>
      <dsp:spPr>
        <a:xfrm>
          <a:off x="272950" y="2968180"/>
          <a:ext cx="7790792" cy="3277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926" tIns="226926" rIns="226926" bIns="226926" numCol="1" spcCol="1270" anchor="ctr" anchorCtr="0">
          <a:noAutofit/>
        </a:bodyPr>
        <a:lstStyle/>
        <a:p>
          <a:pPr marL="0" lvl="0" indent="0" algn="l" defTabSz="800100">
            <a:lnSpc>
              <a:spcPct val="100000"/>
            </a:lnSpc>
            <a:spcBef>
              <a:spcPct val="0"/>
            </a:spcBef>
            <a:spcAft>
              <a:spcPct val="35000"/>
            </a:spcAft>
            <a:buNone/>
          </a:pPr>
          <a:r>
            <a:rPr lang="en-GB" sz="1800" b="1" kern="1200" dirty="0"/>
            <a:t>HOW? </a:t>
          </a:r>
          <a:r>
            <a:rPr lang="en-GB" sz="1800" kern="1200" dirty="0"/>
            <a:t>– Through sessions, there could be ranges of theory lessons that go through the basics of nutrition alongside practical sessions when students practice cooking for themselves using recipes they’ve found. Teaching for this could be mixed through already existing food tech staff as well as other students who may be able to share knowledge on what they understand, to create a community in schools of students who are all learning a key life skill – how to sustain themselves and the planet. On a more long-term basis, these students may work towards a goal together such as ‘Come Dine with Me’ schools edition in order to maximise engagement between pupils. </a:t>
          </a:r>
          <a:endParaRPr lang="en-US" sz="1800" kern="1200" dirty="0"/>
        </a:p>
      </dsp:txBody>
      <dsp:txXfrm>
        <a:off x="272950" y="2968180"/>
        <a:ext cx="7790792" cy="3277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B05DA-98C0-4ACB-A137-FAC6758A7C78}">
      <dsp:nvSpPr>
        <dsp:cNvPr id="0" name=""/>
        <dsp:cNvSpPr/>
      </dsp:nvSpPr>
      <dsp:spPr>
        <a:xfrm>
          <a:off x="0" y="4040949"/>
          <a:ext cx="7944154" cy="26513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HOW? – Within PHSE/ Time 2 Talk sessions, when looking at saving and budgeting, incorporate a focus within sessions of how to limit consumption on a daily basis by cooking more energy efficient meals, or making sure all appliances are turned off fully, not left on standby, taking shorter showers etc. Additionally, this education could be incorporated within a school-wide drive by a force of sustainability to limit the overcharging of laptops, turning off lights in rooms not being used as well as all factors that feed into the daily operations. </a:t>
          </a:r>
          <a:endParaRPr lang="en-US" sz="1800" kern="1200" dirty="0"/>
        </a:p>
      </dsp:txBody>
      <dsp:txXfrm>
        <a:off x="0" y="4040949"/>
        <a:ext cx="7944154" cy="2651300"/>
      </dsp:txXfrm>
    </dsp:sp>
    <dsp:sp modelId="{F8772393-494E-4CD8-A472-F2D6C602F142}">
      <dsp:nvSpPr>
        <dsp:cNvPr id="0" name=""/>
        <dsp:cNvSpPr/>
      </dsp:nvSpPr>
      <dsp:spPr>
        <a:xfrm rot="10800000">
          <a:off x="0" y="3019"/>
          <a:ext cx="7944154" cy="4077699"/>
        </a:xfrm>
        <a:prstGeom prst="upArrowCallout">
          <a:avLst/>
        </a:prstGeom>
        <a:solidFill>
          <a:schemeClr val="accent2">
            <a:hueOff val="1151303"/>
            <a:satOff val="-7924"/>
            <a:lumOff val="3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Due to the cost of living crisis and rising energy bills, that around 18 million people will pay an extra £1,578 a year on their energy bills - from £1,971 to 3,549 per year - an increase of 80%. This will affect everyone in varying different ways through the energy used in heating, cooking and lighting. Reducing our energy consumption is a key factor to move forward in our everyday lives to not only save our wallets but to also save our planet. Many renewable energy resources are now emerging such as solar and wind power, but the majority of our energy relies on finite resources such as coal and oil so every limit makes a difference! </a:t>
          </a:r>
          <a:endParaRPr lang="en-US" sz="1800" kern="1200" dirty="0"/>
        </a:p>
      </dsp:txBody>
      <dsp:txXfrm rot="10800000">
        <a:off x="0" y="3019"/>
        <a:ext cx="7944154" cy="26495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9889984-65F8-49EF-BDB4-59796DF9A7A5}" type="datetimeFigureOut">
              <a:rPr lang="en-GB" smtClean="0"/>
              <a:t>05/06/2023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7C55366-DAAE-428F-89DB-6ED9E24BCDD7}" type="slidenum">
              <a:rPr lang="en-GB" smtClean="0"/>
              <a:t>‹#›</a:t>
            </a:fld>
            <a:endParaRPr lang="en-GB"/>
          </a:p>
        </p:txBody>
      </p:sp>
    </p:spTree>
    <p:extLst>
      <p:ext uri="{BB962C8B-B14F-4D97-AF65-F5344CB8AC3E}">
        <p14:creationId xmlns:p14="http://schemas.microsoft.com/office/powerpoint/2010/main" val="180912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DANIELLA- Welcome to Parkstone Grammar’s solution to the challenge of reducing our School’s negative impact on the environment</a:t>
            </a:r>
          </a:p>
        </p:txBody>
      </p:sp>
      <p:sp>
        <p:nvSpPr>
          <p:cNvPr id="4" name="Slide Number Placeholder 3"/>
          <p:cNvSpPr>
            <a:spLocks noGrp="1"/>
          </p:cNvSpPr>
          <p:nvPr>
            <p:ph type="sldNum" sz="quarter" idx="5"/>
          </p:nvPr>
        </p:nvSpPr>
        <p:spPr/>
        <p:txBody>
          <a:bodyPr/>
          <a:lstStyle/>
          <a:p>
            <a:fld id="{97C55366-DAAE-428F-89DB-6ED9E24BCDD7}" type="slidenum">
              <a:rPr lang="en-GB" smtClean="0"/>
              <a:t>1</a:t>
            </a:fld>
            <a:endParaRPr lang="en-GB"/>
          </a:p>
        </p:txBody>
      </p:sp>
    </p:spTree>
    <p:extLst>
      <p:ext uri="{BB962C8B-B14F-4D97-AF65-F5344CB8AC3E}">
        <p14:creationId xmlns:p14="http://schemas.microsoft.com/office/powerpoint/2010/main" val="46737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do &amp; Mend’ where students could bring in personal items that need to be mended to limit consumption of new materials by reusing and recycling what we already have. This could be run through volunteer staff or perhaps in collaboration with the fashion and textiles degree students from Arts University Bournemouth who could come in and lead sessions.</a:t>
            </a:r>
          </a:p>
        </p:txBody>
      </p:sp>
      <p:sp>
        <p:nvSpPr>
          <p:cNvPr id="4" name="Slide Number Placeholder 3"/>
          <p:cNvSpPr>
            <a:spLocks noGrp="1"/>
          </p:cNvSpPr>
          <p:nvPr>
            <p:ph type="sldNum" sz="quarter" idx="5"/>
          </p:nvPr>
        </p:nvSpPr>
        <p:spPr/>
        <p:txBody>
          <a:bodyPr/>
          <a:lstStyle/>
          <a:p>
            <a:fld id="{97C55366-DAAE-428F-89DB-6ED9E24BCDD7}" type="slidenum">
              <a:rPr lang="en-GB" smtClean="0"/>
              <a:t>10</a:t>
            </a:fld>
            <a:endParaRPr lang="en-GB"/>
          </a:p>
        </p:txBody>
      </p:sp>
    </p:spTree>
    <p:extLst>
      <p:ext uri="{BB962C8B-B14F-4D97-AF65-F5344CB8AC3E}">
        <p14:creationId xmlns:p14="http://schemas.microsoft.com/office/powerpoint/2010/main" val="414679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DANIELLA:</a:t>
            </a:r>
          </a:p>
          <a:p>
            <a:r>
              <a:rPr lang="en-GB" dirty="0"/>
              <a:t>‘How to Eat Sustainably’ – theory lessons that go through the basics of nutrition and information about eating &amp; cooking sustainably alongside practical sessions when students practice cooking for themselves using recipes they’ve found, to create a community in schools of students who are all how to sustain themselves AND the planet. On a more long-term basis, these students may work towards a goal together such as ‘Come Dine with Me’ schools edition in order to maximise engagement between pupils. </a:t>
            </a:r>
          </a:p>
          <a:p>
            <a:endParaRPr lang="en-GB" dirty="0"/>
          </a:p>
        </p:txBody>
      </p:sp>
      <p:sp>
        <p:nvSpPr>
          <p:cNvPr id="4" name="Slide Number Placeholder 3"/>
          <p:cNvSpPr>
            <a:spLocks noGrp="1"/>
          </p:cNvSpPr>
          <p:nvPr>
            <p:ph type="sldNum" sz="quarter" idx="5"/>
          </p:nvPr>
        </p:nvSpPr>
        <p:spPr/>
        <p:txBody>
          <a:bodyPr/>
          <a:lstStyle/>
          <a:p>
            <a:fld id="{97C55366-DAAE-428F-89DB-6ED9E24BCDD7}" type="slidenum">
              <a:rPr lang="en-GB" smtClean="0"/>
              <a:t>11</a:t>
            </a:fld>
            <a:endParaRPr lang="en-GB"/>
          </a:p>
        </p:txBody>
      </p:sp>
    </p:spTree>
    <p:extLst>
      <p:ext uri="{BB962C8B-B14F-4D97-AF65-F5344CB8AC3E}">
        <p14:creationId xmlns:p14="http://schemas.microsoft.com/office/powerpoint/2010/main" val="97441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DANIELLA: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‘Reducing your energy consumption &amp; living more sustainably’ classes- in today’s climate, these would be useful for everyone… both for environmental AND financial reasons! This could cover hints &amp; tips for home such as making sure all appliances are turned off fully, not left on standby, taking shorter showers and also for School- such as not over charging laptops and turning lights off!</a:t>
            </a:r>
          </a:p>
          <a:p>
            <a:endParaRPr lang="en-GB" dirty="0"/>
          </a:p>
        </p:txBody>
      </p:sp>
      <p:sp>
        <p:nvSpPr>
          <p:cNvPr id="4" name="Slide Number Placeholder 3"/>
          <p:cNvSpPr>
            <a:spLocks noGrp="1"/>
          </p:cNvSpPr>
          <p:nvPr>
            <p:ph type="sldNum" sz="quarter" idx="5"/>
          </p:nvPr>
        </p:nvSpPr>
        <p:spPr/>
        <p:txBody>
          <a:bodyPr/>
          <a:lstStyle/>
          <a:p>
            <a:fld id="{97C55366-DAAE-428F-89DB-6ED9E24BCDD7}" type="slidenum">
              <a:rPr lang="en-GB" smtClean="0"/>
              <a:t>12</a:t>
            </a:fld>
            <a:endParaRPr lang="en-GB"/>
          </a:p>
        </p:txBody>
      </p:sp>
    </p:spTree>
    <p:extLst>
      <p:ext uri="{BB962C8B-B14F-4D97-AF65-F5344CB8AC3E}">
        <p14:creationId xmlns:p14="http://schemas.microsoft.com/office/powerpoint/2010/main" val="49181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DANIELLA:</a:t>
            </a:r>
          </a:p>
          <a:p>
            <a:r>
              <a:rPr lang="en-GB" dirty="0"/>
              <a:t>Other classes we could develop within the scheme could include ‘Growing your own Vegetables’ and ‘How to Recycle’. </a:t>
            </a:r>
          </a:p>
          <a:p>
            <a:r>
              <a:rPr lang="en-GB" dirty="0"/>
              <a:t>We would ensure that students attending these classes would log their learning online and this would build them a digital toolkit of skills that they could refer back to when they needed to remind themselves. </a:t>
            </a:r>
          </a:p>
          <a:p>
            <a:r>
              <a:rPr lang="en-GB" dirty="0"/>
              <a:t>As mentioned before, educating just our Parkstone students in these matters could empower them to spread this knowledge through parents, siblings &amp; the local community and have a huge impact on our local area!</a:t>
            </a:r>
          </a:p>
        </p:txBody>
      </p:sp>
      <p:sp>
        <p:nvSpPr>
          <p:cNvPr id="4" name="Slide Number Placeholder 3"/>
          <p:cNvSpPr>
            <a:spLocks noGrp="1"/>
          </p:cNvSpPr>
          <p:nvPr>
            <p:ph type="sldNum" sz="quarter" idx="5"/>
          </p:nvPr>
        </p:nvSpPr>
        <p:spPr/>
        <p:txBody>
          <a:bodyPr/>
          <a:lstStyle/>
          <a:p>
            <a:fld id="{97C55366-DAAE-428F-89DB-6ED9E24BCDD7}" type="slidenum">
              <a:rPr lang="en-GB" smtClean="0"/>
              <a:t>13</a:t>
            </a:fld>
            <a:endParaRPr lang="en-GB"/>
          </a:p>
        </p:txBody>
      </p:sp>
    </p:spTree>
    <p:extLst>
      <p:ext uri="{BB962C8B-B14F-4D97-AF65-F5344CB8AC3E}">
        <p14:creationId xmlns:p14="http://schemas.microsoft.com/office/powerpoint/2010/main" val="4003952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JAS:</a:t>
            </a:r>
          </a:p>
          <a:p>
            <a:r>
              <a:rPr lang="en-GB" dirty="0"/>
              <a:t>We plan to create a monthly Environmental Newsletter like the mock-up shown here, that will be accessible through our Environmental Action Webpage, that will celebrate any good work that Parkstone students have done to reduce negative Environmental impact and will also advertise monthly Eco opportunities to get involved with.</a:t>
            </a:r>
          </a:p>
        </p:txBody>
      </p:sp>
      <p:sp>
        <p:nvSpPr>
          <p:cNvPr id="4" name="Slide Number Placeholder 3"/>
          <p:cNvSpPr>
            <a:spLocks noGrp="1"/>
          </p:cNvSpPr>
          <p:nvPr>
            <p:ph type="sldNum" sz="quarter" idx="5"/>
          </p:nvPr>
        </p:nvSpPr>
        <p:spPr/>
        <p:txBody>
          <a:bodyPr/>
          <a:lstStyle/>
          <a:p>
            <a:fld id="{97C55366-DAAE-428F-89DB-6ED9E24BCDD7}" type="slidenum">
              <a:rPr lang="en-GB" smtClean="0"/>
              <a:t>14</a:t>
            </a:fld>
            <a:endParaRPr lang="en-GB"/>
          </a:p>
        </p:txBody>
      </p:sp>
    </p:spTree>
    <p:extLst>
      <p:ext uri="{BB962C8B-B14F-4D97-AF65-F5344CB8AC3E}">
        <p14:creationId xmlns:p14="http://schemas.microsoft.com/office/powerpoint/2010/main" val="30943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BELLA: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The PLEDGE </a:t>
            </a:r>
            <a:r>
              <a:rPr lang="en-GB" sz="1200" dirty="0">
                <a:effectLst/>
                <a:latin typeface="Blue Ridge SF"/>
                <a:ea typeface="Calibri" panose="020F0502020204030204" pitchFamily="34" charset="0"/>
                <a:cs typeface="Times New Roman" panose="02020603050405020304" pitchFamily="18" charset="0"/>
              </a:rPr>
              <a:t>will be an electronic form that opens up when each member of staff, and each student, logs-in to their School computer ID for the first time each academic year, and they will need to electronically sign it at that time</a:t>
            </a:r>
          </a:p>
          <a:p>
            <a:pPr lvl="0">
              <a:lnSpc>
                <a:spcPct val="107000"/>
              </a:lnSpc>
              <a:spcAft>
                <a:spcPts val="800"/>
              </a:spcAft>
            </a:pPr>
            <a:r>
              <a:rPr lang="en-GB" sz="1200" dirty="0">
                <a:effectLst/>
                <a:latin typeface="Blue Ridge SF"/>
                <a:ea typeface="Calibri" panose="020F0502020204030204" pitchFamily="34" charset="0"/>
                <a:cs typeface="Times New Roman" panose="02020603050405020304" pitchFamily="18" charset="0"/>
              </a:rPr>
              <a:t>Once signed, this will also open up access to our  </a:t>
            </a:r>
            <a:r>
              <a:rPr lang="en-GB" sz="2000" b="1" dirty="0">
                <a:solidFill>
                  <a:schemeClr val="accent1"/>
                </a:solidFill>
                <a:effectLst/>
                <a:latin typeface="Blue Ridge SF"/>
                <a:ea typeface="Calibri" panose="020F0502020204030204" pitchFamily="34" charset="0"/>
                <a:cs typeface="Times New Roman" panose="02020603050405020304" pitchFamily="18" charset="0"/>
              </a:rPr>
              <a:t>ENVIRONMENTAL ACTION WEBPAGE</a:t>
            </a:r>
          </a:p>
          <a:p>
            <a:endParaRPr lang="en-GB" dirty="0"/>
          </a:p>
          <a:p>
            <a:r>
              <a:rPr lang="en-GB" dirty="0"/>
              <a:t>Once students &amp; staff have agreed to the pledge they would then be able to access our Environmental Action webpage- this will have lots of information on it, including links to:</a:t>
            </a:r>
          </a:p>
          <a:p>
            <a:pPr marL="171450" indent="-171450">
              <a:buFontTx/>
              <a:buChar char="-"/>
            </a:pPr>
            <a:r>
              <a:rPr lang="en-GB" dirty="0"/>
              <a:t>Information on how to join the School Eco Team</a:t>
            </a:r>
          </a:p>
          <a:p>
            <a:pPr marL="171450" indent="-171450">
              <a:buFontTx/>
              <a:buChar char="-"/>
            </a:pPr>
            <a:r>
              <a:rPr lang="en-GB" dirty="0"/>
              <a:t>Things you can do by yourself to help climate change</a:t>
            </a:r>
          </a:p>
          <a:p>
            <a:pPr marL="171450" indent="-171450">
              <a:buFontTx/>
              <a:buChar char="-"/>
            </a:pPr>
            <a:r>
              <a:rPr lang="en-GB" dirty="0"/>
              <a:t>Local litter picking opportunities</a:t>
            </a:r>
          </a:p>
          <a:p>
            <a:pPr marL="171450" indent="-171450">
              <a:buFontTx/>
              <a:buChar char="-"/>
            </a:pPr>
            <a:r>
              <a:rPr lang="en-GB" dirty="0"/>
              <a:t>Local environmental groups you can join</a:t>
            </a:r>
          </a:p>
          <a:p>
            <a:pPr marL="171450" indent="-171450">
              <a:buFontTx/>
              <a:buChar char="-"/>
            </a:pPr>
            <a:r>
              <a:rPr lang="en-GB" dirty="0"/>
              <a:t>Our ‘Environmentalist of the Month’ monthly blog</a:t>
            </a:r>
          </a:p>
          <a:p>
            <a:pPr marL="171450" indent="-171450">
              <a:buFontTx/>
              <a:buChar char="-"/>
            </a:pPr>
            <a:r>
              <a:rPr lang="en-GB" dirty="0"/>
              <a:t>Links to our Parkstone Grammar Twitter &amp; Instagram sites</a:t>
            </a:r>
          </a:p>
          <a:p>
            <a:pPr marL="171450" indent="-171450">
              <a:buFontTx/>
              <a:buChar char="-"/>
            </a:pPr>
            <a:r>
              <a:rPr lang="en-GB" dirty="0"/>
              <a:t>And more!</a:t>
            </a:r>
          </a:p>
        </p:txBody>
      </p:sp>
      <p:sp>
        <p:nvSpPr>
          <p:cNvPr id="4" name="Slide Number Placeholder 3"/>
          <p:cNvSpPr>
            <a:spLocks noGrp="1"/>
          </p:cNvSpPr>
          <p:nvPr>
            <p:ph type="sldNum" sz="quarter" idx="5"/>
          </p:nvPr>
        </p:nvSpPr>
        <p:spPr/>
        <p:txBody>
          <a:bodyPr/>
          <a:lstStyle/>
          <a:p>
            <a:fld id="{97C55366-DAAE-428F-89DB-6ED9E24BCDD7}" type="slidenum">
              <a:rPr lang="en-GB" smtClean="0"/>
              <a:t>15</a:t>
            </a:fld>
            <a:endParaRPr lang="en-GB"/>
          </a:p>
        </p:txBody>
      </p:sp>
    </p:spTree>
    <p:extLst>
      <p:ext uri="{BB962C8B-B14F-4D97-AF65-F5344CB8AC3E}">
        <p14:creationId xmlns:p14="http://schemas.microsoft.com/office/powerpoint/2010/main" val="2273335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JAS:</a:t>
            </a:r>
          </a:p>
          <a:p>
            <a:r>
              <a:rPr lang="en-GB" dirty="0"/>
              <a:t>To see if our idea was something that staff and students would be willing to signing the pledge, and to find out more staff &amp; student views about their own, and Parkstone’s impact on the environment, we created a GOOGLE FORM SURVEY for staff and students to complete.. </a:t>
            </a:r>
          </a:p>
        </p:txBody>
      </p:sp>
      <p:sp>
        <p:nvSpPr>
          <p:cNvPr id="4" name="Slide Number Placeholder 3"/>
          <p:cNvSpPr>
            <a:spLocks noGrp="1"/>
          </p:cNvSpPr>
          <p:nvPr>
            <p:ph type="sldNum" sz="quarter" idx="5"/>
          </p:nvPr>
        </p:nvSpPr>
        <p:spPr/>
        <p:txBody>
          <a:bodyPr/>
          <a:lstStyle/>
          <a:p>
            <a:fld id="{97C55366-DAAE-428F-89DB-6ED9E24BCDD7}" type="slidenum">
              <a:rPr lang="en-GB" smtClean="0"/>
              <a:t>16</a:t>
            </a:fld>
            <a:endParaRPr lang="en-GB"/>
          </a:p>
        </p:txBody>
      </p:sp>
    </p:spTree>
    <p:extLst>
      <p:ext uri="{BB962C8B-B14F-4D97-AF65-F5344CB8AC3E}">
        <p14:creationId xmlns:p14="http://schemas.microsoft.com/office/powerpoint/2010/main" val="2955326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 The results found that there was </a:t>
            </a:r>
            <a:r>
              <a:rPr lang="en-GB" sz="1400" dirty="0">
                <a:solidFill>
                  <a:srgbClr val="000000"/>
                </a:solidFill>
                <a:effectLst>
                  <a:outerShdw blurRad="38100" dist="38100" dir="2700000" algn="tl">
                    <a:srgbClr val="000000">
                      <a:alpha val="43137"/>
                    </a:srgbClr>
                  </a:outerShdw>
                </a:effectLst>
                <a:latin typeface="Calibri" panose="020F0502020204030204" pitchFamily="34" charset="0"/>
              </a:rPr>
              <a:t>OVERWHELMING SUPPORT </a:t>
            </a:r>
            <a:r>
              <a:rPr lang="en-GB" sz="1200" dirty="0">
                <a:solidFill>
                  <a:srgbClr val="000000"/>
                </a:solidFill>
                <a:latin typeface="Calibri" panose="020F0502020204030204" pitchFamily="34" charset="0"/>
              </a:rPr>
              <a:t>for the pledge from both Teachers &amp; Students in general!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Calibri" panose="020F0502020204030204" pitchFamily="34" charset="0"/>
              </a:rPr>
              <a:t> We were also really thrilled with the statistics of students &amp; staff that showed how much our School body wants to help the environment. </a:t>
            </a:r>
            <a:r>
              <a:rPr lang="en-GB" b="0" i="0" dirty="0">
                <a:solidFill>
                  <a:srgbClr val="212121"/>
                </a:solidFill>
                <a:effectLst/>
                <a:latin typeface="Segoe UI" panose="020B0502040204020203" pitchFamily="34" charset="0"/>
              </a:rPr>
              <a:t>When asked how worrying climate change was to them, only 1-2% rated it low whilst 71% rated their concern as ‘significant and constant’. </a:t>
            </a:r>
            <a:r>
              <a:rPr lang="en-GB" sz="1200" b="0" i="0" dirty="0">
                <a:solidFill>
                  <a:srgbClr val="000000"/>
                </a:solidFill>
                <a:effectLst/>
                <a:latin typeface="Calibri" panose="020F0502020204030204" pitchFamily="34" charset="0"/>
              </a:rPr>
              <a:t>I</a:t>
            </a:r>
            <a:r>
              <a:rPr lang="en-GB" sz="1200" dirty="0">
                <a:solidFill>
                  <a:srgbClr val="000000"/>
                </a:solidFill>
                <a:latin typeface="Calibri" panose="020F0502020204030204" pitchFamily="34" charset="0"/>
              </a:rPr>
              <a:t>t was interesting to note that the main obstacle noted to making changes was not knowing how to- this only adds to our conviction in the importance of educating our cohort through our Scheme of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solidFill>
                  <a:srgbClr val="000000"/>
                </a:solidFill>
                <a:effectLst/>
                <a:latin typeface="Calibri" panose="020F0502020204030204" pitchFamily="34" charset="0"/>
              </a:rPr>
              <a:t> 71% of those surveyed would sign the pledge, &amp; others would if a few changes were made. Only 2% of those surveyed would not sign it. Suggested changes included:</a:t>
            </a:r>
          </a:p>
          <a:p>
            <a:pPr marL="285750" indent="-285750" algn="l">
              <a:buFontTx/>
              <a:buChar char="-"/>
            </a:pPr>
            <a:r>
              <a:rPr lang="en-GB" sz="1800" b="0" i="0" dirty="0">
                <a:solidFill>
                  <a:srgbClr val="000000"/>
                </a:solidFill>
                <a:effectLst/>
                <a:latin typeface="Calibri" panose="020F0502020204030204" pitchFamily="34" charset="0"/>
              </a:rPr>
              <a:t>Asking students &amp; staff to try to reuse plastic water bottles before binning them OR use refillable water canteens</a:t>
            </a:r>
          </a:p>
          <a:p>
            <a:pPr marL="285750" indent="-285750" algn="l">
              <a:buFontTx/>
              <a:buChar char="-"/>
            </a:pPr>
            <a:r>
              <a:rPr lang="en-GB" sz="1800" b="0" i="0" dirty="0">
                <a:solidFill>
                  <a:srgbClr val="000000"/>
                </a:solidFill>
                <a:effectLst/>
                <a:latin typeface="Calibri" panose="020F0502020204030204" pitchFamily="34" charset="0"/>
              </a:rPr>
              <a:t>Picking litter up as soon as your friends drop it or not dropping it in the first place!</a:t>
            </a:r>
          </a:p>
          <a:p>
            <a:pPr marL="285750" indent="-285750" algn="l">
              <a:buFontTx/>
              <a:buChar char="-"/>
            </a:pPr>
            <a:r>
              <a:rPr lang="en-GB" sz="1800" b="0" i="0" dirty="0">
                <a:solidFill>
                  <a:srgbClr val="000000"/>
                </a:solidFill>
                <a:effectLst/>
                <a:latin typeface="Calibri" panose="020F0502020204030204" pitchFamily="34" charset="0"/>
              </a:rPr>
              <a:t>Requests for more bins clearly labelled and water dispensers</a:t>
            </a:r>
          </a:p>
          <a:p>
            <a:pPr marL="285750" indent="-285750" algn="l">
              <a:buFontTx/>
              <a:buChar char="-"/>
            </a:pPr>
            <a:r>
              <a:rPr lang="en-GB" sz="1800" b="0" i="0" dirty="0">
                <a:solidFill>
                  <a:srgbClr val="000000"/>
                </a:solidFill>
                <a:effectLst/>
                <a:latin typeface="Calibri" panose="020F0502020204030204" pitchFamily="34" charset="0"/>
              </a:rPr>
              <a:t>And requests to make pen graveyards more visible and have one in every classroom</a:t>
            </a:r>
            <a:endParaRPr lang="en-GB" sz="1800" b="0" i="0" dirty="0">
              <a:solidFill>
                <a:srgbClr val="242424"/>
              </a:solidFill>
              <a:effectLst/>
              <a:latin typeface="Times New Roman" panose="02020603050405020304" pitchFamily="18" charset="0"/>
            </a:endParaRPr>
          </a:p>
          <a:p>
            <a:r>
              <a:rPr lang="en-GB" dirty="0"/>
              <a:t>All these suggestions we can action and adapt within our pledge and as a response to these results we decided we could use our £300 budget to source more BINS and more WATER DISPENSERS!</a:t>
            </a:r>
          </a:p>
        </p:txBody>
      </p:sp>
      <p:sp>
        <p:nvSpPr>
          <p:cNvPr id="4" name="Slide Number Placeholder 3"/>
          <p:cNvSpPr>
            <a:spLocks noGrp="1"/>
          </p:cNvSpPr>
          <p:nvPr>
            <p:ph type="sldNum" sz="quarter" idx="5"/>
          </p:nvPr>
        </p:nvSpPr>
        <p:spPr/>
        <p:txBody>
          <a:bodyPr/>
          <a:lstStyle/>
          <a:p>
            <a:fld id="{97C55366-DAAE-428F-89DB-6ED9E24BCDD7}" type="slidenum">
              <a:rPr lang="en-GB" smtClean="0"/>
              <a:t>17</a:t>
            </a:fld>
            <a:endParaRPr lang="en-GB"/>
          </a:p>
        </p:txBody>
      </p:sp>
    </p:spTree>
    <p:extLst>
      <p:ext uri="{BB962C8B-B14F-4D97-AF65-F5344CB8AC3E}">
        <p14:creationId xmlns:p14="http://schemas.microsoft.com/office/powerpoint/2010/main" val="1880419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LOLA: </a:t>
            </a:r>
          </a:p>
          <a:p>
            <a:r>
              <a:rPr lang="en-GB" dirty="0"/>
              <a:t>We did some research and found that for £300 we could initially only purchase… 3 Recycling Bins (£41.90) and 2 new Water dispensers (£266 at £133 each)  for the School… however..</a:t>
            </a:r>
          </a:p>
          <a:p>
            <a:r>
              <a:rPr lang="en-GB" dirty="0"/>
              <a:t>We would also plan to establish fund-raising activities to raise further funds for such things… Our plans to raise money include</a:t>
            </a:r>
          </a:p>
          <a:p>
            <a:r>
              <a:rPr lang="en-GB" dirty="0"/>
              <a:t>1- Using one of our Sustainable Living classes to show students how to make these beautiful badges and other items of jewellery out of recycled materials, and then selling them</a:t>
            </a:r>
          </a:p>
          <a:p>
            <a:r>
              <a:rPr lang="en-GB" dirty="0"/>
              <a:t>2- Running a Clothes Swap in School- this year we bought bird boxes with money raised from our clothes swap!</a:t>
            </a:r>
          </a:p>
          <a:p>
            <a:r>
              <a:rPr lang="en-GB" dirty="0"/>
              <a:t>3- Creating other textile items: tote bags, skirts, door weights etc.. In the Make do &amp; Mend classes to sell for money</a:t>
            </a:r>
          </a:p>
          <a:p>
            <a:r>
              <a:rPr lang="en-GB" dirty="0" err="1"/>
              <a:t>So.</a:t>
            </a:r>
            <a:r>
              <a:rPr lang="en-GB"/>
              <a:t>. </a:t>
            </a:r>
            <a:r>
              <a:rPr lang="en-GB" dirty="0"/>
              <a:t>we would anticipate being able to add to this £300 each year to continue to purchase environment-saving equipment!</a:t>
            </a:r>
          </a:p>
        </p:txBody>
      </p:sp>
      <p:sp>
        <p:nvSpPr>
          <p:cNvPr id="4" name="Slide Number Placeholder 3"/>
          <p:cNvSpPr>
            <a:spLocks noGrp="1"/>
          </p:cNvSpPr>
          <p:nvPr>
            <p:ph type="sldNum" sz="quarter" idx="5"/>
          </p:nvPr>
        </p:nvSpPr>
        <p:spPr/>
        <p:txBody>
          <a:bodyPr/>
          <a:lstStyle/>
          <a:p>
            <a:fld id="{97C55366-DAAE-428F-89DB-6ED9E24BCDD7}" type="slidenum">
              <a:rPr lang="en-GB" smtClean="0"/>
              <a:t>18</a:t>
            </a:fld>
            <a:endParaRPr lang="en-GB"/>
          </a:p>
        </p:txBody>
      </p:sp>
    </p:spTree>
    <p:extLst>
      <p:ext uri="{BB962C8B-B14F-4D97-AF65-F5344CB8AC3E}">
        <p14:creationId xmlns:p14="http://schemas.microsoft.com/office/powerpoint/2010/main" val="47037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Lola:</a:t>
            </a:r>
          </a:p>
        </p:txBody>
      </p:sp>
      <p:sp>
        <p:nvSpPr>
          <p:cNvPr id="4" name="Slide Number Placeholder 3"/>
          <p:cNvSpPr>
            <a:spLocks noGrp="1"/>
          </p:cNvSpPr>
          <p:nvPr>
            <p:ph type="sldNum" sz="quarter" idx="5"/>
          </p:nvPr>
        </p:nvSpPr>
        <p:spPr/>
        <p:txBody>
          <a:bodyPr/>
          <a:lstStyle/>
          <a:p>
            <a:fld id="{97C55366-DAAE-428F-89DB-6ED9E24BCDD7}" type="slidenum">
              <a:rPr lang="en-GB" smtClean="0"/>
              <a:t>19</a:t>
            </a:fld>
            <a:endParaRPr lang="en-GB"/>
          </a:p>
        </p:txBody>
      </p:sp>
    </p:spTree>
    <p:extLst>
      <p:ext uri="{BB962C8B-B14F-4D97-AF65-F5344CB8AC3E}">
        <p14:creationId xmlns:p14="http://schemas.microsoft.com/office/powerpoint/2010/main" val="295246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DANIELLA: In our research we found that the main culprits are: use of electricity; printing; paper; litter; single-use plastics; lack of knowledge; waste, lack of recycling &amp; lack of opportunities to make a positive impact</a:t>
            </a:r>
          </a:p>
        </p:txBody>
      </p:sp>
      <p:sp>
        <p:nvSpPr>
          <p:cNvPr id="4" name="Slide Number Placeholder 3"/>
          <p:cNvSpPr>
            <a:spLocks noGrp="1"/>
          </p:cNvSpPr>
          <p:nvPr>
            <p:ph type="sldNum" sz="quarter" idx="5"/>
          </p:nvPr>
        </p:nvSpPr>
        <p:spPr/>
        <p:txBody>
          <a:bodyPr/>
          <a:lstStyle/>
          <a:p>
            <a:fld id="{97C55366-DAAE-428F-89DB-6ED9E24BCDD7}" type="slidenum">
              <a:rPr lang="en-GB" smtClean="0"/>
              <a:t>2</a:t>
            </a:fld>
            <a:endParaRPr lang="en-GB"/>
          </a:p>
        </p:txBody>
      </p:sp>
    </p:spTree>
    <p:extLst>
      <p:ext uri="{BB962C8B-B14F-4D97-AF65-F5344CB8AC3E}">
        <p14:creationId xmlns:p14="http://schemas.microsoft.com/office/powerpoint/2010/main" val="39165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DANIELLA- the Department for Education released a strategy in 2022 directly regarding the importance that School’s and education can plan in sustainability &amp; climate change. </a:t>
            </a:r>
          </a:p>
          <a:p>
            <a:endParaRPr lang="en-GB" dirty="0"/>
          </a:p>
          <a:p>
            <a:r>
              <a:rPr lang="en-GB" dirty="0"/>
              <a:t>They stated that: ‘The challenge of climate change is formidable. For children and young people to meet it with determination, and not with despair, we must offer them not just truth, but also hope.’ </a:t>
            </a:r>
          </a:p>
          <a:p>
            <a:endParaRPr lang="en-GB" dirty="0"/>
          </a:p>
          <a:p>
            <a:r>
              <a:rPr lang="en-GB" dirty="0"/>
              <a:t>Our response to this challenge has been informed by their strategy of educating and empowering individuals, and particularly young people, to make the difference!</a:t>
            </a:r>
          </a:p>
          <a:p>
            <a:endParaRPr lang="en-GB" dirty="0"/>
          </a:p>
          <a:p>
            <a:endParaRPr lang="en-GB" dirty="0"/>
          </a:p>
        </p:txBody>
      </p:sp>
      <p:sp>
        <p:nvSpPr>
          <p:cNvPr id="4" name="Slide Number Placeholder 3"/>
          <p:cNvSpPr>
            <a:spLocks noGrp="1"/>
          </p:cNvSpPr>
          <p:nvPr>
            <p:ph type="sldNum" sz="quarter" idx="5"/>
          </p:nvPr>
        </p:nvSpPr>
        <p:spPr/>
        <p:txBody>
          <a:bodyPr/>
          <a:lstStyle/>
          <a:p>
            <a:fld id="{97C55366-DAAE-428F-89DB-6ED9E24BCDD7}" type="slidenum">
              <a:rPr lang="en-GB" smtClean="0"/>
              <a:t>3</a:t>
            </a:fld>
            <a:endParaRPr lang="en-GB"/>
          </a:p>
        </p:txBody>
      </p:sp>
    </p:spTree>
    <p:extLst>
      <p:ext uri="{BB962C8B-B14F-4D97-AF65-F5344CB8AC3E}">
        <p14:creationId xmlns:p14="http://schemas.microsoft.com/office/powerpoint/2010/main" val="115715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effectLst/>
                <a:latin typeface="Blue Ridge SF"/>
                <a:ea typeface="Calibri" panose="020F0502020204030204" pitchFamily="34" charset="0"/>
                <a:cs typeface="Times New Roman" panose="02020603050405020304" pitchFamily="18" charset="0"/>
              </a:rPr>
              <a:t>LOLA: We are going to require </a:t>
            </a:r>
            <a:r>
              <a:rPr lang="en-GB" sz="1800"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The School</a:t>
            </a:r>
            <a:r>
              <a:rPr lang="en-GB" sz="1200" b="0" dirty="0">
                <a:effectLst/>
                <a:latin typeface="Blue Ridge SF"/>
                <a:ea typeface="Calibri" panose="020F0502020204030204" pitchFamily="34" charset="0"/>
                <a:cs typeface="Times New Roman" panose="02020603050405020304" pitchFamily="18" charset="0"/>
              </a:rPr>
              <a:t>, its </a:t>
            </a:r>
            <a:r>
              <a:rPr lang="en-GB" sz="1800"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staff</a:t>
            </a:r>
            <a:r>
              <a:rPr lang="en-GB" sz="1200" b="0" dirty="0">
                <a:effectLst/>
                <a:latin typeface="Blue Ridge SF"/>
                <a:ea typeface="Calibri" panose="020F0502020204030204" pitchFamily="34" charset="0"/>
                <a:cs typeface="Times New Roman" panose="02020603050405020304" pitchFamily="18" charset="0"/>
              </a:rPr>
              <a:t> and ITS </a:t>
            </a:r>
            <a:r>
              <a:rPr lang="en-GB" sz="1800"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students</a:t>
            </a:r>
            <a:r>
              <a:rPr lang="en-GB" sz="1200" b="0" dirty="0">
                <a:effectLst/>
                <a:latin typeface="Blue Ridge SF"/>
                <a:ea typeface="Calibri" panose="020F0502020204030204" pitchFamily="34" charset="0"/>
                <a:cs typeface="Times New Roman" panose="02020603050405020304" pitchFamily="18" charset="0"/>
              </a:rPr>
              <a:t>, to electronically </a:t>
            </a:r>
            <a:r>
              <a:rPr lang="en-GB" sz="2800" u="sng"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sign a PLEDGE </a:t>
            </a:r>
            <a:br>
              <a:rPr lang="en-GB" sz="2000" b="0" u="sng"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br>
            <a:r>
              <a:rPr lang="en-GB" sz="1200" b="0" dirty="0">
                <a:effectLst/>
                <a:latin typeface="Blue Ridge SF"/>
                <a:ea typeface="Calibri" panose="020F0502020204030204" pitchFamily="34" charset="0"/>
                <a:cs typeface="Times New Roman" panose="02020603050405020304" pitchFamily="18" charset="0"/>
              </a:rPr>
              <a:t>that they will do whatever is in their power to ensure that they and their school have as little negative impact on the environment as possible.</a:t>
            </a:r>
            <a:endParaRPr lang="en-GB" dirty="0"/>
          </a:p>
        </p:txBody>
      </p:sp>
      <p:sp>
        <p:nvSpPr>
          <p:cNvPr id="4" name="Slide Number Placeholder 3"/>
          <p:cNvSpPr>
            <a:spLocks noGrp="1"/>
          </p:cNvSpPr>
          <p:nvPr>
            <p:ph type="sldNum" sz="quarter" idx="5"/>
          </p:nvPr>
        </p:nvSpPr>
        <p:spPr/>
        <p:txBody>
          <a:bodyPr/>
          <a:lstStyle/>
          <a:p>
            <a:fld id="{97C55366-DAAE-428F-89DB-6ED9E24BCDD7}" type="slidenum">
              <a:rPr lang="en-GB" smtClean="0"/>
              <a:t>4</a:t>
            </a:fld>
            <a:endParaRPr lang="en-GB"/>
          </a:p>
        </p:txBody>
      </p:sp>
    </p:spTree>
    <p:extLst>
      <p:ext uri="{BB962C8B-B14F-4D97-AF65-F5344CB8AC3E}">
        <p14:creationId xmlns:p14="http://schemas.microsoft.com/office/powerpoint/2010/main" val="275469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Blue Ridge SF"/>
              <a:buNone/>
            </a:pPr>
            <a:r>
              <a:rPr lang="en-GB" dirty="0"/>
              <a:t>LOLA:</a:t>
            </a:r>
          </a:p>
          <a:p>
            <a:pPr marL="342900" lvl="0" indent="-342900">
              <a:lnSpc>
                <a:spcPct val="107000"/>
              </a:lnSpc>
              <a:buFont typeface="Blue Ridge SF"/>
              <a:buChar char="-"/>
            </a:pPr>
            <a:r>
              <a:rPr lang="en-GB" dirty="0"/>
              <a:t>The student pledge asks students to..</a:t>
            </a:r>
            <a:r>
              <a:rPr lang="en-GB" sz="1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 </a:t>
            </a:r>
          </a:p>
          <a:p>
            <a:pPr marL="342900" lvl="0" indent="-342900">
              <a:lnSpc>
                <a:spcPct val="107000"/>
              </a:lnSpc>
              <a:buFont typeface="Blue Ridge SF"/>
              <a:buChar char="-"/>
            </a:pPr>
            <a:r>
              <a:rPr lang="en-GB" sz="1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PICK UP LITTER </a:t>
            </a:r>
            <a:r>
              <a:rPr lang="en-GB" dirty="0">
                <a:solidFill>
                  <a:srgbClr val="7030A0"/>
                </a:solidFill>
                <a:effectLst/>
                <a:latin typeface="Blue Ridge SF"/>
                <a:ea typeface="Calibri" panose="020F0502020204030204" pitchFamily="34" charset="0"/>
                <a:cs typeface="Times New Roman" panose="02020603050405020304" pitchFamily="18" charset="0"/>
              </a:rPr>
              <a:t>around school </a:t>
            </a:r>
          </a:p>
          <a:p>
            <a:pPr marL="342900" lvl="0" indent="-342900">
              <a:lnSpc>
                <a:spcPct val="107000"/>
              </a:lnSpc>
              <a:buFont typeface="Blue Ridge SF"/>
              <a:buChar char="-"/>
            </a:pPr>
            <a:r>
              <a:rPr lang="en-GB" dirty="0">
                <a:solidFill>
                  <a:srgbClr val="7030A0"/>
                </a:solidFill>
                <a:latin typeface="Blue Ridge SF"/>
                <a:ea typeface="Calibri" panose="020F0502020204030204" pitchFamily="34" charset="0"/>
                <a:cs typeface="Times New Roman" panose="02020603050405020304" pitchFamily="18" charset="0"/>
              </a:rPr>
              <a:t>U</a:t>
            </a:r>
            <a:r>
              <a:rPr lang="en-GB" dirty="0">
                <a:solidFill>
                  <a:srgbClr val="7030A0"/>
                </a:solidFill>
                <a:effectLst/>
                <a:latin typeface="Blue Ridge SF"/>
                <a:ea typeface="Calibri" panose="020F0502020204030204" pitchFamily="34" charset="0"/>
                <a:cs typeface="Times New Roman" panose="02020603050405020304" pitchFamily="18" charset="0"/>
              </a:rPr>
              <a:t>se the </a:t>
            </a:r>
            <a:r>
              <a:rPr lang="en-GB" sz="1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RECYCLING BINS </a:t>
            </a:r>
          </a:p>
          <a:p>
            <a:pPr marL="342900" lvl="0" indent="-342900">
              <a:lnSpc>
                <a:spcPct val="107000"/>
              </a:lnSpc>
              <a:buFont typeface="Blue Ridge SF"/>
              <a:buChar char="-"/>
            </a:pPr>
            <a:r>
              <a:rPr lang="en-GB" dirty="0">
                <a:solidFill>
                  <a:srgbClr val="7030A0"/>
                </a:solidFill>
                <a:effectLst/>
                <a:latin typeface="Blue Ridge SF"/>
                <a:ea typeface="Calibri" panose="020F0502020204030204" pitchFamily="34" charset="0"/>
                <a:cs typeface="Times New Roman" panose="02020603050405020304" pitchFamily="18" charset="0"/>
              </a:rPr>
              <a:t>Use the </a:t>
            </a:r>
            <a:r>
              <a:rPr lang="en-GB" sz="1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PEN GRAVEYARDS </a:t>
            </a:r>
          </a:p>
          <a:p>
            <a:pPr marL="342900" lvl="0" indent="-342900">
              <a:lnSpc>
                <a:spcPct val="107000"/>
              </a:lnSpc>
              <a:buFont typeface="Blue Ridge SF"/>
              <a:buChar char="-"/>
            </a:pPr>
            <a:r>
              <a:rPr lang="en-GB" dirty="0">
                <a:solidFill>
                  <a:srgbClr val="7030A0"/>
                </a:solidFill>
                <a:latin typeface="Blue Ridge SF"/>
                <a:ea typeface="Calibri" panose="020F0502020204030204" pitchFamily="34" charset="0"/>
                <a:cs typeface="Times New Roman" panose="02020603050405020304" pitchFamily="18" charset="0"/>
              </a:rPr>
              <a:t>O</a:t>
            </a:r>
            <a:r>
              <a:rPr lang="en-GB" dirty="0">
                <a:solidFill>
                  <a:srgbClr val="7030A0"/>
                </a:solidFill>
                <a:effectLst/>
                <a:latin typeface="Blue Ridge SF"/>
                <a:ea typeface="Calibri" panose="020F0502020204030204" pitchFamily="34" charset="0"/>
                <a:cs typeface="Times New Roman" panose="02020603050405020304" pitchFamily="18" charset="0"/>
              </a:rPr>
              <a:t>nly use </a:t>
            </a:r>
            <a:r>
              <a:rPr lang="en-GB" sz="1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RE-USABLE WATER CANTEENS </a:t>
            </a:r>
          </a:p>
          <a:p>
            <a:pPr marL="342900" lvl="0" indent="-342900">
              <a:lnSpc>
                <a:spcPct val="107000"/>
              </a:lnSpc>
              <a:buFont typeface="Blue Ridge SF"/>
              <a:buChar char="-"/>
            </a:pPr>
            <a:r>
              <a:rPr lang="en-GB" dirty="0">
                <a:solidFill>
                  <a:srgbClr val="7030A0"/>
                </a:solidFill>
                <a:effectLst/>
                <a:latin typeface="Blue Ridge SF"/>
                <a:ea typeface="Calibri" panose="020F0502020204030204" pitchFamily="34" charset="0"/>
                <a:cs typeface="Times New Roman" panose="02020603050405020304" pitchFamily="18" charset="0"/>
              </a:rPr>
              <a:t>Wherever possible, </a:t>
            </a:r>
            <a:r>
              <a:rPr lang="en-GB" sz="1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NOT BUY SINGLE USE PLASTICS </a:t>
            </a:r>
          </a:p>
          <a:p>
            <a:pPr marL="342900" lvl="0" indent="-342900">
              <a:lnSpc>
                <a:spcPct val="107000"/>
              </a:lnSpc>
              <a:buFont typeface="Blue Ridge SF"/>
              <a:buChar char="-"/>
            </a:pPr>
            <a:r>
              <a:rPr lang="en-GB" dirty="0">
                <a:solidFill>
                  <a:srgbClr val="7030A0"/>
                </a:solidFill>
                <a:latin typeface="Blue Ridge SF"/>
                <a:ea typeface="Calibri" panose="020F0502020204030204" pitchFamily="34" charset="0"/>
                <a:cs typeface="Times New Roman" panose="02020603050405020304" pitchFamily="18" charset="0"/>
              </a:rPr>
              <a:t>Try </a:t>
            </a:r>
            <a:r>
              <a:rPr lang="en-GB" sz="1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NOT TO WASTE MATERIALS/ RESOURCES</a:t>
            </a:r>
            <a:endParaRPr lang="en-GB" dirty="0"/>
          </a:p>
        </p:txBody>
      </p:sp>
      <p:sp>
        <p:nvSpPr>
          <p:cNvPr id="4" name="Slide Number Placeholder 3"/>
          <p:cNvSpPr>
            <a:spLocks noGrp="1"/>
          </p:cNvSpPr>
          <p:nvPr>
            <p:ph type="sldNum" sz="quarter" idx="5"/>
          </p:nvPr>
        </p:nvSpPr>
        <p:spPr/>
        <p:txBody>
          <a:bodyPr/>
          <a:lstStyle/>
          <a:p>
            <a:fld id="{97C55366-DAAE-428F-89DB-6ED9E24BCDD7}" type="slidenum">
              <a:rPr lang="en-GB" smtClean="0"/>
              <a:t>5</a:t>
            </a:fld>
            <a:endParaRPr lang="en-GB"/>
          </a:p>
        </p:txBody>
      </p:sp>
    </p:spTree>
    <p:extLst>
      <p:ext uri="{BB962C8B-B14F-4D97-AF65-F5344CB8AC3E}">
        <p14:creationId xmlns:p14="http://schemas.microsoft.com/office/powerpoint/2010/main" val="404517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LOLA:</a:t>
            </a:r>
          </a:p>
          <a:p>
            <a:r>
              <a:rPr lang="en-GB" dirty="0"/>
              <a:t>The staff pledge is similar with the addition of:</a:t>
            </a:r>
          </a:p>
          <a:p>
            <a:pPr marL="342900" lvl="0" indent="-342900">
              <a:lnSpc>
                <a:spcPct val="107000"/>
              </a:lnSpc>
              <a:buFont typeface="Blue Ridge SF"/>
              <a:buChar char="-"/>
            </a:pPr>
            <a:r>
              <a:rPr lang="en-GB" sz="12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TURN LIGHTS OFF </a:t>
            </a:r>
            <a:r>
              <a:rPr lang="en-GB" sz="1200" dirty="0">
                <a:solidFill>
                  <a:srgbClr val="7030A0"/>
                </a:solidFill>
                <a:effectLst/>
                <a:latin typeface="Blue Ridge SF"/>
                <a:ea typeface="Calibri" panose="020F0502020204030204" pitchFamily="34" charset="0"/>
                <a:cs typeface="Times New Roman" panose="02020603050405020304" pitchFamily="18" charset="0"/>
              </a:rPr>
              <a:t>when leaving classrooms; </a:t>
            </a:r>
            <a:endParaRPr lang="en-GB"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dirty="0">
                <a:solidFill>
                  <a:srgbClr val="7030A0"/>
                </a:solidFill>
                <a:latin typeface="Blue Ridge SF"/>
                <a:ea typeface="Calibri" panose="020F0502020204030204" pitchFamily="34" charset="0"/>
                <a:cs typeface="Times New Roman" panose="02020603050405020304" pitchFamily="18" charset="0"/>
              </a:rPr>
              <a:t>attempt to </a:t>
            </a:r>
            <a:r>
              <a:rPr lang="en-GB" sz="12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REDUCE PAPER PRINTING VOLUME </a:t>
            </a:r>
            <a:r>
              <a:rPr lang="en-GB" sz="1200" dirty="0">
                <a:solidFill>
                  <a:srgbClr val="7030A0"/>
                </a:solidFill>
                <a:effectLst/>
                <a:latin typeface="Blue Ridge SF"/>
                <a:ea typeface="Calibri" panose="020F0502020204030204" pitchFamily="34" charset="0"/>
                <a:cs typeface="Times New Roman" panose="02020603050405020304" pitchFamily="18" charset="0"/>
              </a:rPr>
              <a:t>and </a:t>
            </a:r>
            <a:r>
              <a:rPr lang="en-GB" sz="12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USE ONLINE ELECTRONIC FORMATS OF </a:t>
            </a:r>
            <a:r>
              <a:rPr lang="en-GB"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SHARING INFORMATION &amp; WORKSHEETS wherever possible</a:t>
            </a:r>
          </a:p>
          <a:p>
            <a:pPr marL="342900" lvl="0" indent="-342900">
              <a:lnSpc>
                <a:spcPct val="107000"/>
              </a:lnSpc>
              <a:buFont typeface="Blue Ridge SF"/>
              <a:buChar char="-"/>
            </a:pPr>
            <a:r>
              <a:rPr lang="en-GB" sz="1200" dirty="0">
                <a:solidFill>
                  <a:srgbClr val="7030A0"/>
                </a:solidFill>
                <a:effectLst/>
                <a:latin typeface="Blue Ridge SF"/>
                <a:ea typeface="Calibri" panose="020F0502020204030204" pitchFamily="34" charset="0"/>
                <a:cs typeface="Times New Roman" panose="02020603050405020304" pitchFamily="18" charset="0"/>
              </a:rPr>
              <a:t>Use </a:t>
            </a:r>
            <a:r>
              <a:rPr lang="en-GB" sz="12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FILES/FOLDERS </a:t>
            </a:r>
            <a:r>
              <a:rPr lang="en-GB" sz="1200" dirty="0">
                <a:solidFill>
                  <a:srgbClr val="7030A0"/>
                </a:solidFill>
                <a:effectLst/>
                <a:latin typeface="Blue Ridge SF"/>
                <a:ea typeface="Calibri" panose="020F0502020204030204" pitchFamily="34" charset="0"/>
                <a:cs typeface="Times New Roman" panose="02020603050405020304" pitchFamily="18" charset="0"/>
              </a:rPr>
              <a:t>from Year 7 instead of exercise books</a:t>
            </a:r>
            <a:endParaRPr lang="en-GB" dirty="0"/>
          </a:p>
        </p:txBody>
      </p:sp>
      <p:sp>
        <p:nvSpPr>
          <p:cNvPr id="4" name="Slide Number Placeholder 3"/>
          <p:cNvSpPr>
            <a:spLocks noGrp="1"/>
          </p:cNvSpPr>
          <p:nvPr>
            <p:ph type="sldNum" sz="quarter" idx="5"/>
          </p:nvPr>
        </p:nvSpPr>
        <p:spPr/>
        <p:txBody>
          <a:bodyPr/>
          <a:lstStyle/>
          <a:p>
            <a:fld id="{97C55366-DAAE-428F-89DB-6ED9E24BCDD7}" type="slidenum">
              <a:rPr lang="en-GB" smtClean="0"/>
              <a:t>6</a:t>
            </a:fld>
            <a:endParaRPr lang="en-GB"/>
          </a:p>
        </p:txBody>
      </p:sp>
    </p:spTree>
    <p:extLst>
      <p:ext uri="{BB962C8B-B14F-4D97-AF65-F5344CB8AC3E}">
        <p14:creationId xmlns:p14="http://schemas.microsoft.com/office/powerpoint/2010/main" val="83292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BELLA:</a:t>
            </a:r>
          </a:p>
          <a:p>
            <a:r>
              <a:rPr lang="en-GB" dirty="0"/>
              <a:t>The School Pledge would ask the school to commit to:</a:t>
            </a:r>
          </a:p>
          <a:p>
            <a:pPr marL="0" lvl="0" indent="0">
              <a:spcBef>
                <a:spcPts val="0"/>
              </a:spcBef>
              <a:buFontTx/>
              <a:buChar char="-"/>
            </a:pPr>
            <a:r>
              <a:rPr lang="en-GB" sz="1200" dirty="0">
                <a:solidFill>
                  <a:srgbClr val="7030A0"/>
                </a:solidFill>
                <a:latin typeface="Blue Ridge SF"/>
                <a:ea typeface="Calibri" panose="020F0502020204030204" pitchFamily="34" charset="0"/>
                <a:cs typeface="Times New Roman" panose="02020603050405020304" pitchFamily="18" charset="0"/>
              </a:rPr>
              <a:t>C</a:t>
            </a:r>
            <a:r>
              <a:rPr lang="en-GB" sz="1200" dirty="0">
                <a:solidFill>
                  <a:srgbClr val="7030A0"/>
                </a:solidFill>
                <a:effectLst/>
                <a:latin typeface="Blue Ridge SF"/>
                <a:ea typeface="Calibri" panose="020F0502020204030204" pitchFamily="34" charset="0"/>
                <a:cs typeface="Times New Roman" panose="02020603050405020304" pitchFamily="18" charset="0"/>
              </a:rPr>
              <a:t>ommit to creation of an </a:t>
            </a:r>
            <a:r>
              <a:rPr lang="en-GB" sz="1400" b="1" dirty="0">
                <a:solidFill>
                  <a:srgbClr val="7030A0"/>
                </a:solidFill>
                <a:effectLst/>
                <a:latin typeface="Blue Ridge SF"/>
                <a:ea typeface="Calibri" panose="020F0502020204030204" pitchFamily="34" charset="0"/>
                <a:cs typeface="Times New Roman" panose="02020603050405020304" pitchFamily="18" charset="0"/>
              </a:rPr>
              <a:t>ECO TEAM CLUB </a:t>
            </a:r>
            <a:r>
              <a:rPr lang="en-GB" sz="1200" dirty="0">
                <a:solidFill>
                  <a:srgbClr val="7030A0"/>
                </a:solidFill>
                <a:effectLst/>
                <a:latin typeface="Blue Ridge SF"/>
                <a:ea typeface="Calibri" panose="020F0502020204030204" pitchFamily="34" charset="0"/>
                <a:cs typeface="Times New Roman" panose="02020603050405020304" pitchFamily="18" charset="0"/>
              </a:rPr>
              <a:t>and support it’s work, </a:t>
            </a:r>
          </a:p>
          <a:p>
            <a:pPr marL="0" lvl="0" indent="0">
              <a:spcBef>
                <a:spcPts val="0"/>
              </a:spcBef>
              <a:buFontTx/>
              <a:buChar char="-"/>
            </a:pPr>
            <a:r>
              <a:rPr lang="en-GB" sz="1200" dirty="0">
                <a:solidFill>
                  <a:srgbClr val="7030A0"/>
                </a:solidFill>
                <a:latin typeface="Blue Ridge SF"/>
                <a:ea typeface="Calibri" panose="020F0502020204030204" pitchFamily="34" charset="0"/>
                <a:cs typeface="Times New Roman" panose="02020603050405020304" pitchFamily="18" charset="0"/>
              </a:rPr>
              <a:t>C</a:t>
            </a:r>
            <a:r>
              <a:rPr lang="en-GB" sz="1200" dirty="0">
                <a:solidFill>
                  <a:srgbClr val="7030A0"/>
                </a:solidFill>
                <a:effectLst/>
                <a:latin typeface="Blue Ridge SF"/>
                <a:ea typeface="Calibri" panose="020F0502020204030204" pitchFamily="34" charset="0"/>
                <a:cs typeface="Times New Roman" panose="02020603050405020304" pitchFamily="18" charset="0"/>
              </a:rPr>
              <a:t>ommit to creation of a </a:t>
            </a:r>
            <a:r>
              <a:rPr lang="en-GB" sz="1400" b="1" dirty="0">
                <a:solidFill>
                  <a:srgbClr val="7030A0"/>
                </a:solidFill>
                <a:effectLst/>
                <a:latin typeface="Blue Ridge SF"/>
                <a:ea typeface="Calibri" panose="020F0502020204030204" pitchFamily="34" charset="0"/>
                <a:cs typeface="Times New Roman" panose="02020603050405020304" pitchFamily="18" charset="0"/>
              </a:rPr>
              <a:t>GARDENING CLUB</a:t>
            </a:r>
            <a:r>
              <a:rPr lang="en-GB" sz="1400" dirty="0">
                <a:solidFill>
                  <a:srgbClr val="7030A0"/>
                </a:solidFill>
                <a:effectLst/>
                <a:latin typeface="Blue Ridge SF"/>
                <a:ea typeface="Calibri" panose="020F0502020204030204" pitchFamily="34" charset="0"/>
                <a:cs typeface="Times New Roman" panose="02020603050405020304" pitchFamily="18" charset="0"/>
              </a:rPr>
              <a:t> </a:t>
            </a:r>
            <a:r>
              <a:rPr lang="en-GB" sz="1200" dirty="0">
                <a:solidFill>
                  <a:srgbClr val="7030A0"/>
                </a:solidFill>
                <a:effectLst/>
                <a:latin typeface="Blue Ridge SF"/>
                <a:ea typeface="Calibri" panose="020F0502020204030204" pitchFamily="34" charset="0"/>
                <a:cs typeface="Times New Roman" panose="02020603050405020304" pitchFamily="18" charset="0"/>
              </a:rPr>
              <a:t>and support the use of </a:t>
            </a:r>
            <a:r>
              <a:rPr lang="en-GB" sz="1400" b="1" dirty="0">
                <a:solidFill>
                  <a:srgbClr val="7030A0"/>
                </a:solidFill>
                <a:effectLst/>
                <a:latin typeface="Blue Ridge SF"/>
                <a:ea typeface="Calibri" panose="020F0502020204030204" pitchFamily="34" charset="0"/>
                <a:cs typeface="Times New Roman" panose="02020603050405020304" pitchFamily="18" charset="0"/>
              </a:rPr>
              <a:t>compost bins for food waste </a:t>
            </a:r>
          </a:p>
          <a:p>
            <a:pPr marL="0" lvl="0" indent="0">
              <a:spcBef>
                <a:spcPts val="0"/>
              </a:spcBef>
              <a:buFontTx/>
              <a:buChar char="-"/>
            </a:pPr>
            <a:r>
              <a:rPr lang="en-GB" sz="1200" dirty="0">
                <a:solidFill>
                  <a:srgbClr val="7030A0"/>
                </a:solidFill>
                <a:latin typeface="Blue Ridge SF"/>
                <a:ea typeface="Calibri" panose="020F0502020204030204" pitchFamily="34" charset="0"/>
                <a:cs typeface="Times New Roman" panose="02020603050405020304" pitchFamily="18" charset="0"/>
              </a:rPr>
              <a:t>F</a:t>
            </a:r>
            <a:r>
              <a:rPr lang="en-GB" sz="1200" dirty="0">
                <a:solidFill>
                  <a:srgbClr val="7030A0"/>
                </a:solidFill>
                <a:effectLst/>
                <a:latin typeface="Blue Ridge SF"/>
                <a:ea typeface="Calibri" panose="020F0502020204030204" pitchFamily="34" charset="0"/>
                <a:cs typeface="Times New Roman" panose="02020603050405020304" pitchFamily="18" charset="0"/>
              </a:rPr>
              <a:t>ind time within the curriculum to include our </a:t>
            </a:r>
            <a:r>
              <a:rPr lang="en-GB" sz="1200" b="1" dirty="0">
                <a:solidFill>
                  <a:srgbClr val="7030A0"/>
                </a:solidFill>
                <a:effectLst/>
                <a:latin typeface="Blue Ridge SF"/>
                <a:ea typeface="Calibri" panose="020F0502020204030204" pitchFamily="34" charset="0"/>
                <a:cs typeface="Times New Roman" panose="02020603050405020304" pitchFamily="18" charset="0"/>
              </a:rPr>
              <a:t>‘Education to become sustainable now and beyond school’ </a:t>
            </a:r>
            <a:r>
              <a:rPr lang="en-GB" sz="1400" b="1" dirty="0">
                <a:solidFill>
                  <a:srgbClr val="7030A0"/>
                </a:solidFill>
                <a:effectLst/>
                <a:latin typeface="Blue Ridge SF"/>
                <a:ea typeface="Calibri" panose="020F0502020204030204" pitchFamily="34" charset="0"/>
                <a:cs typeface="Times New Roman" panose="02020603050405020304" pitchFamily="18" charset="0"/>
              </a:rPr>
              <a:t>SCHEME OF LESSONS</a:t>
            </a:r>
            <a:r>
              <a:rPr lang="en-GB" sz="1200" b="1" dirty="0">
                <a:solidFill>
                  <a:srgbClr val="7030A0"/>
                </a:solidFill>
                <a:effectLst/>
                <a:latin typeface="Blue Ridge SF"/>
                <a:ea typeface="Calibri" panose="020F0502020204030204" pitchFamily="34" charset="0"/>
                <a:cs typeface="Times New Roman" panose="02020603050405020304" pitchFamily="18" charset="0"/>
              </a:rPr>
              <a:t>. </a:t>
            </a:r>
            <a:endParaRPr lang="en-GB"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0"/>
              </a:spcBef>
              <a:buFontTx/>
              <a:buChar char="-"/>
            </a:pPr>
            <a:r>
              <a:rPr lang="en-GB"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a:solidFill>
                  <a:srgbClr val="7030A0"/>
                </a:solidFill>
                <a:effectLst/>
                <a:latin typeface="Blue Ridge SF"/>
                <a:ea typeface="Calibri" panose="020F0502020204030204" pitchFamily="34" charset="0"/>
                <a:cs typeface="Times New Roman" panose="02020603050405020304" pitchFamily="18" charset="0"/>
              </a:rPr>
              <a:t>C</a:t>
            </a:r>
            <a:r>
              <a:rPr lang="en-GB" sz="1200" dirty="0">
                <a:solidFill>
                  <a:srgbClr val="7030A0"/>
                </a:solidFill>
                <a:effectLst/>
                <a:latin typeface="Blue Ridge SF"/>
                <a:ea typeface="Calibri" panose="020F0502020204030204" pitchFamily="34" charset="0"/>
                <a:cs typeface="Times New Roman" panose="02020603050405020304" pitchFamily="18" charset="0"/>
              </a:rPr>
              <a:t>ommit tutor times at the end of the Summer Term for student </a:t>
            </a:r>
            <a:r>
              <a:rPr lang="en-GB" sz="1200" b="1" dirty="0">
                <a:solidFill>
                  <a:srgbClr val="7030A0"/>
                </a:solidFill>
                <a:effectLst/>
                <a:latin typeface="Blue Ridge SF"/>
                <a:ea typeface="Calibri" panose="020F0502020204030204" pitchFamily="34" charset="0"/>
                <a:cs typeface="Times New Roman" panose="02020603050405020304" pitchFamily="18" charset="0"/>
              </a:rPr>
              <a:t>presentations </a:t>
            </a:r>
            <a:r>
              <a:rPr lang="en-GB" sz="1200" dirty="0">
                <a:solidFill>
                  <a:srgbClr val="7030A0"/>
                </a:solidFill>
                <a:effectLst/>
                <a:latin typeface="Blue Ridge SF"/>
                <a:ea typeface="Calibri" panose="020F0502020204030204" pitchFamily="34" charset="0"/>
                <a:cs typeface="Times New Roman" panose="02020603050405020304" pitchFamily="18" charset="0"/>
              </a:rPr>
              <a:t>that show what they have done as an individual within the school</a:t>
            </a:r>
            <a:r>
              <a:rPr lang="en-GB" sz="1200" dirty="0">
                <a:solidFill>
                  <a:srgbClr val="7030A0"/>
                </a:solidFill>
                <a:latin typeface="Blue Ridge SF"/>
                <a:ea typeface="Calibri" panose="020F0502020204030204" pitchFamily="34" charset="0"/>
                <a:cs typeface="Times New Roman" panose="02020603050405020304" pitchFamily="18" charset="0"/>
              </a:rPr>
              <a:t> </a:t>
            </a:r>
            <a:r>
              <a:rPr lang="en-GB" sz="1200" dirty="0">
                <a:solidFill>
                  <a:srgbClr val="7030A0"/>
                </a:solidFill>
                <a:effectLst/>
                <a:latin typeface="Blue Ridge SF"/>
                <a:ea typeface="Calibri" panose="020F0502020204030204" pitchFamily="34" charset="0"/>
                <a:cs typeface="Times New Roman" panose="02020603050405020304" pitchFamily="18" charset="0"/>
              </a:rPr>
              <a:t>community to help reduce their impact on the environment over the school year</a:t>
            </a: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FontTx/>
              <a:buChar char="-"/>
            </a:pPr>
            <a:r>
              <a:rPr lang="en-GB" sz="1200" dirty="0">
                <a:solidFill>
                  <a:srgbClr val="7030A0"/>
                </a:solidFill>
                <a:effectLst/>
                <a:latin typeface="Blue Ridge SF"/>
                <a:ea typeface="Calibri" panose="020F0502020204030204" pitchFamily="34" charset="0"/>
                <a:cs typeface="Times New Roman" panose="02020603050405020304" pitchFamily="18" charset="0"/>
              </a:rPr>
              <a:t>Commit to create a </a:t>
            </a:r>
            <a:r>
              <a:rPr lang="en-GB" sz="1400" b="1" dirty="0">
                <a:solidFill>
                  <a:srgbClr val="7030A0"/>
                </a:solidFill>
                <a:effectLst/>
                <a:latin typeface="Blue Ridge SF"/>
                <a:ea typeface="Calibri" panose="020F0502020204030204" pitchFamily="34" charset="0"/>
                <a:cs typeface="Times New Roman" panose="02020603050405020304" pitchFamily="18" charset="0"/>
              </a:rPr>
              <a:t>monthly Environmental </a:t>
            </a:r>
            <a:r>
              <a:rPr lang="en-GB" sz="1400" b="1" dirty="0">
                <a:solidFill>
                  <a:srgbClr val="7030A0"/>
                </a:solidFill>
                <a:latin typeface="Blue Ridge SF"/>
                <a:ea typeface="Calibri" panose="020F0502020204030204" pitchFamily="34" charset="0"/>
                <a:cs typeface="Times New Roman" panose="02020603050405020304" pitchFamily="18" charset="0"/>
              </a:rPr>
              <a:t>NEWSLETTER</a:t>
            </a:r>
            <a:r>
              <a:rPr lang="en-GB" sz="1200" b="1" dirty="0">
                <a:solidFill>
                  <a:srgbClr val="7030A0"/>
                </a:solidFill>
                <a:effectLst/>
                <a:latin typeface="Blue Ridge SF"/>
                <a:ea typeface="Calibri" panose="020F0502020204030204" pitchFamily="34" charset="0"/>
                <a:cs typeface="Times New Roman" panose="02020603050405020304" pitchFamily="18" charset="0"/>
              </a:rPr>
              <a:t> </a:t>
            </a:r>
            <a:r>
              <a:rPr lang="en-GB" sz="1200" dirty="0">
                <a:solidFill>
                  <a:srgbClr val="7030A0"/>
                </a:solidFill>
                <a:effectLst/>
                <a:latin typeface="Blue Ridge SF"/>
                <a:ea typeface="Calibri" panose="020F0502020204030204" pitchFamily="34" charset="0"/>
                <a:cs typeface="Times New Roman" panose="02020603050405020304" pitchFamily="18" charset="0"/>
              </a:rPr>
              <a:t>that is circulated electronically to share opportunities to help out the environment </a:t>
            </a: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FontTx/>
              <a:buChar char="-"/>
            </a:pPr>
            <a:r>
              <a:rPr lang="en-GB" sz="1200" dirty="0">
                <a:solidFill>
                  <a:srgbClr val="7030A0"/>
                </a:solidFill>
                <a:effectLst/>
                <a:latin typeface="Blue Ridge SF"/>
                <a:ea typeface="Calibri" panose="020F0502020204030204" pitchFamily="34" charset="0"/>
                <a:cs typeface="Times New Roman" panose="02020603050405020304" pitchFamily="18" charset="0"/>
              </a:rPr>
              <a:t>Instruct the </a:t>
            </a:r>
            <a:r>
              <a:rPr lang="en-GB" sz="1400" b="1" dirty="0">
                <a:solidFill>
                  <a:srgbClr val="7030A0"/>
                </a:solidFill>
                <a:effectLst/>
                <a:latin typeface="Blue Ridge SF"/>
                <a:ea typeface="Calibri" panose="020F0502020204030204" pitchFamily="34" charset="0"/>
                <a:cs typeface="Times New Roman" panose="02020603050405020304" pitchFamily="18" charset="0"/>
              </a:rPr>
              <a:t>CANTEEN</a:t>
            </a:r>
            <a:r>
              <a:rPr lang="en-GB" sz="1200" b="1" dirty="0">
                <a:solidFill>
                  <a:srgbClr val="7030A0"/>
                </a:solidFill>
                <a:effectLst/>
                <a:latin typeface="Blue Ridge SF"/>
                <a:ea typeface="Calibri" panose="020F0502020204030204" pitchFamily="34" charset="0"/>
                <a:cs typeface="Times New Roman" panose="02020603050405020304" pitchFamily="18" charset="0"/>
              </a:rPr>
              <a:t> </a:t>
            </a:r>
            <a:r>
              <a:rPr lang="en-GB" sz="1200" dirty="0">
                <a:solidFill>
                  <a:srgbClr val="7030A0"/>
                </a:solidFill>
                <a:effectLst/>
                <a:latin typeface="Blue Ridge SF"/>
                <a:ea typeface="Calibri" panose="020F0502020204030204" pitchFamily="34" charset="0"/>
                <a:cs typeface="Times New Roman" panose="02020603050405020304" pitchFamily="18" charset="0"/>
              </a:rPr>
              <a:t>to reduce and ideally completely </a:t>
            </a:r>
            <a:r>
              <a:rPr lang="en-GB" sz="1400" b="1" dirty="0">
                <a:solidFill>
                  <a:srgbClr val="7030A0"/>
                </a:solidFill>
                <a:effectLst/>
                <a:latin typeface="Blue Ridge SF"/>
                <a:ea typeface="Calibri" panose="020F0502020204030204" pitchFamily="34" charset="0"/>
                <a:cs typeface="Times New Roman" panose="02020603050405020304" pitchFamily="18" charset="0"/>
              </a:rPr>
              <a:t>stop the use of single use plastics </a:t>
            </a:r>
            <a:r>
              <a:rPr lang="en-GB" sz="1200" dirty="0">
                <a:solidFill>
                  <a:srgbClr val="7030A0"/>
                </a:solidFill>
                <a:effectLst/>
                <a:latin typeface="Blue Ridge SF"/>
                <a:ea typeface="Calibri" panose="020F0502020204030204" pitchFamily="34" charset="0"/>
                <a:cs typeface="Times New Roman" panose="02020603050405020304" pitchFamily="18" charset="0"/>
              </a:rPr>
              <a:t>and offer more </a:t>
            </a:r>
            <a:r>
              <a:rPr lang="en-GB" sz="1400" b="1" dirty="0">
                <a:solidFill>
                  <a:srgbClr val="7030A0"/>
                </a:solidFill>
                <a:effectLst/>
                <a:latin typeface="Blue Ridge SF"/>
                <a:ea typeface="Calibri" panose="020F0502020204030204" pitchFamily="34" charset="0"/>
                <a:cs typeface="Times New Roman" panose="02020603050405020304" pitchFamily="18" charset="0"/>
              </a:rPr>
              <a:t>vegan</a:t>
            </a:r>
            <a:r>
              <a:rPr lang="en-GB" sz="1200" dirty="0">
                <a:solidFill>
                  <a:srgbClr val="7030A0"/>
                </a:solidFill>
                <a:effectLst/>
                <a:latin typeface="Blue Ridge SF"/>
                <a:ea typeface="Calibri" panose="020F0502020204030204" pitchFamily="34" charset="0"/>
                <a:cs typeface="Times New Roman" panose="02020603050405020304" pitchFamily="18" charset="0"/>
              </a:rPr>
              <a:t> options;</a:t>
            </a: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FontTx/>
              <a:buChar char="-"/>
            </a:pPr>
            <a:r>
              <a:rPr lang="en-GB" sz="1200" dirty="0">
                <a:solidFill>
                  <a:srgbClr val="7030A0"/>
                </a:solidFill>
                <a:effectLst/>
                <a:latin typeface="Blue Ridge SF"/>
                <a:ea typeface="Calibri" panose="020F0502020204030204" pitchFamily="34" charset="0"/>
                <a:cs typeface="Times New Roman" panose="02020603050405020304" pitchFamily="18" charset="0"/>
              </a:rPr>
              <a:t>to add </a:t>
            </a:r>
            <a:r>
              <a:rPr lang="en-GB" sz="1400" b="1" dirty="0">
                <a:solidFill>
                  <a:srgbClr val="7030A0"/>
                </a:solidFill>
                <a:effectLst/>
                <a:latin typeface="Blue Ridge SF"/>
                <a:ea typeface="Calibri" panose="020F0502020204030204" pitchFamily="34" charset="0"/>
                <a:cs typeface="Times New Roman" panose="02020603050405020304" pitchFamily="18" charset="0"/>
              </a:rPr>
              <a:t>ENVIRONMENTAL ACHIEVEMENT POINTS </a:t>
            </a:r>
            <a:r>
              <a:rPr lang="en-GB" sz="1200" dirty="0">
                <a:solidFill>
                  <a:srgbClr val="7030A0"/>
                </a:solidFill>
                <a:effectLst/>
                <a:latin typeface="Blue Ridge SF"/>
                <a:ea typeface="Calibri" panose="020F0502020204030204" pitchFamily="34" charset="0"/>
                <a:cs typeface="Times New Roman" panose="02020603050405020304" pitchFamily="18" charset="0"/>
              </a:rPr>
              <a:t>onto SIMS so that students can earn points when they do an act that helps protect the environment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7C55366-DAAE-428F-89DB-6ED9E24BCDD7}" type="slidenum">
              <a:rPr lang="en-GB" smtClean="0"/>
              <a:t>7</a:t>
            </a:fld>
            <a:endParaRPr lang="en-GB"/>
          </a:p>
        </p:txBody>
      </p:sp>
    </p:spTree>
    <p:extLst>
      <p:ext uri="{BB962C8B-B14F-4D97-AF65-F5344CB8AC3E}">
        <p14:creationId xmlns:p14="http://schemas.microsoft.com/office/powerpoint/2010/main" val="365862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BELLA: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only did the Department for Education legally require Schools to become sustainable in 2022, in 2021 the Government required all Schools to teach health &amp; well being education. Ultimately the key fundamentals of the solutions to the climate crisis, on an individual level, requires a focus on our consumption and footprints within society. Ultimately, schools are key to prospering this education to allow the next generation to build a toolkit of resources and skills to live more ethically and sustainably in everyday life.</a:t>
            </a:r>
          </a:p>
        </p:txBody>
      </p:sp>
      <p:sp>
        <p:nvSpPr>
          <p:cNvPr id="4" name="Slide Number Placeholder 3"/>
          <p:cNvSpPr>
            <a:spLocks noGrp="1"/>
          </p:cNvSpPr>
          <p:nvPr>
            <p:ph type="sldNum" sz="quarter" idx="5"/>
          </p:nvPr>
        </p:nvSpPr>
        <p:spPr/>
        <p:txBody>
          <a:bodyPr/>
          <a:lstStyle/>
          <a:p>
            <a:fld id="{97C55366-DAAE-428F-89DB-6ED9E24BCDD7}" type="slidenum">
              <a:rPr lang="en-GB" smtClean="0"/>
              <a:t>8</a:t>
            </a:fld>
            <a:endParaRPr lang="en-GB"/>
          </a:p>
        </p:txBody>
      </p:sp>
    </p:spTree>
    <p:extLst>
      <p:ext uri="{BB962C8B-B14F-4D97-AF65-F5344CB8AC3E}">
        <p14:creationId xmlns:p14="http://schemas.microsoft.com/office/powerpoint/2010/main" val="241323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JAS:</a:t>
            </a:r>
          </a:p>
          <a:p>
            <a:r>
              <a:rPr lang="en-GB" dirty="0"/>
              <a:t>Furthermore this action and education could go some way to reducing the effect of ‘Environmental Anxiety’ which is a growing issue amongst young people today.</a:t>
            </a:r>
          </a:p>
          <a:p>
            <a:r>
              <a:rPr lang="en-GB" dirty="0"/>
              <a:t>We would want to design a scheme of work that could be provided through schools to educate young people and give them the power to live more sustainably.. This might include…</a:t>
            </a:r>
          </a:p>
        </p:txBody>
      </p:sp>
      <p:sp>
        <p:nvSpPr>
          <p:cNvPr id="4" name="Slide Number Placeholder 3"/>
          <p:cNvSpPr>
            <a:spLocks noGrp="1"/>
          </p:cNvSpPr>
          <p:nvPr>
            <p:ph type="sldNum" sz="quarter" idx="5"/>
          </p:nvPr>
        </p:nvSpPr>
        <p:spPr/>
        <p:txBody>
          <a:bodyPr/>
          <a:lstStyle/>
          <a:p>
            <a:fld id="{97C55366-DAAE-428F-89DB-6ED9E24BCDD7}" type="slidenum">
              <a:rPr lang="en-GB" smtClean="0"/>
              <a:t>9</a:t>
            </a:fld>
            <a:endParaRPr lang="en-GB"/>
          </a:p>
        </p:txBody>
      </p:sp>
    </p:spTree>
    <p:extLst>
      <p:ext uri="{BB962C8B-B14F-4D97-AF65-F5344CB8AC3E}">
        <p14:creationId xmlns:p14="http://schemas.microsoft.com/office/powerpoint/2010/main" val="326700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June 5,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572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June 5,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0969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June 5,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3209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June 5,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0790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June 5,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1093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June 5,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4678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June 5,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3846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June 5,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9582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June 5,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7796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June 5,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3566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June 5,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0938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June 5,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266870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bbc.co.uk/news/science-environment-60382624"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bbcgoodfood.com/recipes/collection/vegan-student-recipes"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ovoenergy.com/guides/energy-guides/how-to-save-electricity-at-home"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parkstoneswatchallenge.online/"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theguardian.com/society/2021/oct/06/eco-anxiety-fear-of-environmental-doom-weighs-on-young-people" TargetMode="External"/><Relationship Id="rId4" Type="http://schemas.openxmlformats.org/officeDocument/2006/relationships/diagramLayout" Target="../diagrams/layout2.xml"/><Relationship Id="rId9" Type="http://schemas.openxmlformats.org/officeDocument/2006/relationships/hyperlink" Target="https://xryouth.uk/ab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FCFE-22DE-A045-B33A-8EE36F05E2B5}"/>
              </a:ext>
            </a:extLst>
          </p:cNvPr>
          <p:cNvSpPr>
            <a:spLocks noGrp="1"/>
          </p:cNvSpPr>
          <p:nvPr>
            <p:ph type="ctrTitle"/>
          </p:nvPr>
        </p:nvSpPr>
        <p:spPr>
          <a:xfrm>
            <a:off x="288757" y="641683"/>
            <a:ext cx="11726779" cy="3481137"/>
          </a:xfrm>
        </p:spPr>
        <p:txBody>
          <a:bodyPr/>
          <a:lstStyle/>
          <a:p>
            <a:r>
              <a:rPr lang="en-GB" sz="6000" dirty="0"/>
              <a:t>REDUCING OUR SCHOOL’S NEGATIVE IMPACT ON THE ENVIRONMENT</a:t>
            </a:r>
          </a:p>
        </p:txBody>
      </p:sp>
      <p:sp>
        <p:nvSpPr>
          <p:cNvPr id="3" name="Subtitle 2">
            <a:extLst>
              <a:ext uri="{FF2B5EF4-FFF2-40B4-BE49-F238E27FC236}">
                <a16:creationId xmlns:a16="http://schemas.microsoft.com/office/drawing/2014/main" id="{02594A86-720F-67E8-EBA9-AC763AFB74C6}"/>
              </a:ext>
            </a:extLst>
          </p:cNvPr>
          <p:cNvSpPr>
            <a:spLocks noGrp="1"/>
          </p:cNvSpPr>
          <p:nvPr>
            <p:ph type="subTitle" idx="1"/>
          </p:nvPr>
        </p:nvSpPr>
        <p:spPr>
          <a:xfrm>
            <a:off x="1524000" y="5127588"/>
            <a:ext cx="9144000" cy="1435608"/>
          </a:xfrm>
        </p:spPr>
        <p:txBody>
          <a:bodyPr/>
          <a:lstStyle/>
          <a:p>
            <a:r>
              <a:rPr lang="en-GB" dirty="0"/>
              <a:t>Parkstone grammar school</a:t>
            </a:r>
          </a:p>
        </p:txBody>
      </p:sp>
    </p:spTree>
    <p:extLst>
      <p:ext uri="{BB962C8B-B14F-4D97-AF65-F5344CB8AC3E}">
        <p14:creationId xmlns:p14="http://schemas.microsoft.com/office/powerpoint/2010/main" val="175102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7994B-C291-A43F-A21E-2DCC09A02684}"/>
              </a:ext>
            </a:extLst>
          </p:cNvPr>
          <p:cNvSpPr>
            <a:spLocks noGrp="1"/>
          </p:cNvSpPr>
          <p:nvPr>
            <p:ph type="title"/>
          </p:nvPr>
        </p:nvSpPr>
        <p:spPr>
          <a:xfrm>
            <a:off x="284978" y="233267"/>
            <a:ext cx="3390645" cy="2231381"/>
          </a:xfrm>
        </p:spPr>
        <p:txBody>
          <a:bodyPr>
            <a:normAutofit/>
          </a:bodyPr>
          <a:lstStyle/>
          <a:p>
            <a:pPr algn="ctr"/>
            <a:r>
              <a:rPr lang="en-GB" sz="4800" u="sng" dirty="0">
                <a:solidFill>
                  <a:schemeClr val="bg1"/>
                </a:solidFill>
              </a:rPr>
              <a:t>‘Make do and mend’ </a:t>
            </a:r>
          </a:p>
        </p:txBody>
      </p:sp>
      <p:graphicFrame>
        <p:nvGraphicFramePr>
          <p:cNvPr id="5" name="Content Placeholder 2">
            <a:extLst>
              <a:ext uri="{FF2B5EF4-FFF2-40B4-BE49-F238E27FC236}">
                <a16:creationId xmlns:a16="http://schemas.microsoft.com/office/drawing/2014/main" id="{E787D8A2-441C-D699-E481-BD1E8148923B}"/>
              </a:ext>
            </a:extLst>
          </p:cNvPr>
          <p:cNvGraphicFramePr>
            <a:graphicFrameLocks noGrp="1"/>
          </p:cNvGraphicFramePr>
          <p:nvPr>
            <p:ph idx="1"/>
            <p:extLst>
              <p:ext uri="{D42A27DB-BD31-4B8C-83A1-F6EECF244321}">
                <p14:modId xmlns:p14="http://schemas.microsoft.com/office/powerpoint/2010/main" val="529571261"/>
              </p:ext>
            </p:extLst>
          </p:nvPr>
        </p:nvGraphicFramePr>
        <p:xfrm>
          <a:off x="4210057" y="233267"/>
          <a:ext cx="7809722" cy="6699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F127CF5-AB7C-B0A2-2FB0-01B34AC79A29}"/>
              </a:ext>
            </a:extLst>
          </p:cNvPr>
          <p:cNvSpPr txBox="1"/>
          <p:nvPr/>
        </p:nvSpPr>
        <p:spPr>
          <a:xfrm>
            <a:off x="369093" y="5702835"/>
            <a:ext cx="2956264" cy="923330"/>
          </a:xfrm>
          <a:prstGeom prst="rect">
            <a:avLst/>
          </a:prstGeom>
          <a:noFill/>
        </p:spPr>
        <p:txBody>
          <a:bodyPr wrap="square" rtlCol="0">
            <a:spAutoFit/>
          </a:bodyPr>
          <a:lstStyle/>
          <a:p>
            <a:r>
              <a:rPr lang="en-GB" dirty="0">
                <a:solidFill>
                  <a:schemeClr val="tx2">
                    <a:lumMod val="25000"/>
                    <a:lumOff val="75000"/>
                  </a:schemeClr>
                </a:solidFill>
                <a:hlinkClick r:id="rId8">
                  <a:extLst>
                    <a:ext uri="{A12FA001-AC4F-418D-AE19-62706E023703}">
                      <ahyp:hlinkClr xmlns:ahyp="http://schemas.microsoft.com/office/drawing/2018/hyperlinkcolor" val="tx"/>
                    </a:ext>
                  </a:extLst>
                </a:hlinkClick>
              </a:rPr>
              <a:t>https://www.bbc.co.uk/news/science-environment-60382624</a:t>
            </a:r>
            <a:r>
              <a:rPr lang="en-GB" dirty="0">
                <a:solidFill>
                  <a:schemeClr val="tx2">
                    <a:lumMod val="25000"/>
                    <a:lumOff val="75000"/>
                  </a:schemeClr>
                </a:solidFill>
              </a:rPr>
              <a:t> </a:t>
            </a:r>
          </a:p>
        </p:txBody>
      </p:sp>
    </p:spTree>
    <p:extLst>
      <p:ext uri="{BB962C8B-B14F-4D97-AF65-F5344CB8AC3E}">
        <p14:creationId xmlns:p14="http://schemas.microsoft.com/office/powerpoint/2010/main" val="275724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E6FD9-ECAD-33FE-56B1-E67CFA00F27D}"/>
              </a:ext>
            </a:extLst>
          </p:cNvPr>
          <p:cNvSpPr>
            <a:spLocks noGrp="1"/>
          </p:cNvSpPr>
          <p:nvPr>
            <p:ph type="title"/>
          </p:nvPr>
        </p:nvSpPr>
        <p:spPr>
          <a:xfrm>
            <a:off x="6729" y="339403"/>
            <a:ext cx="3932231" cy="2293374"/>
          </a:xfrm>
        </p:spPr>
        <p:txBody>
          <a:bodyPr>
            <a:normAutofit/>
          </a:bodyPr>
          <a:lstStyle/>
          <a:p>
            <a:pPr algn="ctr"/>
            <a:r>
              <a:rPr lang="en-GB" sz="4800" u="sng" dirty="0">
                <a:solidFill>
                  <a:schemeClr val="bg1"/>
                </a:solidFill>
              </a:rPr>
              <a:t>‘Eating </a:t>
            </a:r>
            <a:r>
              <a:rPr lang="en-GB" sz="2800" u="sng" dirty="0">
                <a:solidFill>
                  <a:schemeClr val="bg1"/>
                </a:solidFill>
              </a:rPr>
              <a:t>sustainably’</a:t>
            </a:r>
            <a:r>
              <a:rPr lang="en-GB" sz="4800" u="sng" dirty="0">
                <a:solidFill>
                  <a:schemeClr val="bg1"/>
                </a:solidFill>
              </a:rPr>
              <a:t> </a:t>
            </a:r>
          </a:p>
        </p:txBody>
      </p:sp>
      <p:graphicFrame>
        <p:nvGraphicFramePr>
          <p:cNvPr id="5" name="Content Placeholder 2">
            <a:extLst>
              <a:ext uri="{FF2B5EF4-FFF2-40B4-BE49-F238E27FC236}">
                <a16:creationId xmlns:a16="http://schemas.microsoft.com/office/drawing/2014/main" id="{B224C419-A382-A270-8ADA-C5249910EF48}"/>
              </a:ext>
            </a:extLst>
          </p:cNvPr>
          <p:cNvGraphicFramePr>
            <a:graphicFrameLocks noGrp="1"/>
          </p:cNvGraphicFramePr>
          <p:nvPr>
            <p:ph idx="1"/>
            <p:extLst>
              <p:ext uri="{D42A27DB-BD31-4B8C-83A1-F6EECF244321}">
                <p14:modId xmlns:p14="http://schemas.microsoft.com/office/powerpoint/2010/main" val="1752778199"/>
              </p:ext>
            </p:extLst>
          </p:nvPr>
        </p:nvGraphicFramePr>
        <p:xfrm>
          <a:off x="4121528" y="239944"/>
          <a:ext cx="8063743" cy="624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8C31A12-73FF-FE09-DAE4-2F6A861CDB74}"/>
              </a:ext>
            </a:extLst>
          </p:cNvPr>
          <p:cNvSpPr txBox="1"/>
          <p:nvPr/>
        </p:nvSpPr>
        <p:spPr>
          <a:xfrm>
            <a:off x="268668" y="4982496"/>
            <a:ext cx="3670292" cy="646331"/>
          </a:xfrm>
          <a:prstGeom prst="rect">
            <a:avLst/>
          </a:prstGeom>
          <a:noFill/>
        </p:spPr>
        <p:txBody>
          <a:bodyPr wrap="square">
            <a:spAutoFit/>
          </a:bodyPr>
          <a:lstStyle/>
          <a:p>
            <a:r>
              <a:rPr lang="en-GB" dirty="0">
                <a:solidFill>
                  <a:schemeClr val="tx2">
                    <a:lumMod val="25000"/>
                    <a:lumOff val="75000"/>
                  </a:schemeClr>
                </a:solidFill>
                <a:hlinkClick r:id="rId8">
                  <a:extLst>
                    <a:ext uri="{A12FA001-AC4F-418D-AE19-62706E023703}">
                      <ahyp:hlinkClr xmlns:ahyp="http://schemas.microsoft.com/office/drawing/2018/hyperlinkcolor" val="tx"/>
                    </a:ext>
                  </a:extLst>
                </a:hlinkClick>
              </a:rPr>
              <a:t>https://www.bbcgoodfood.com/recipes/collection/vegan-student-recipes</a:t>
            </a:r>
            <a:r>
              <a:rPr lang="en-GB" dirty="0">
                <a:solidFill>
                  <a:schemeClr val="tx2">
                    <a:lumMod val="25000"/>
                    <a:lumOff val="75000"/>
                  </a:schemeClr>
                </a:solidFill>
              </a:rPr>
              <a:t> </a:t>
            </a:r>
          </a:p>
        </p:txBody>
      </p:sp>
    </p:spTree>
    <p:extLst>
      <p:ext uri="{BB962C8B-B14F-4D97-AF65-F5344CB8AC3E}">
        <p14:creationId xmlns:p14="http://schemas.microsoft.com/office/powerpoint/2010/main" val="305800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B69BC-CD0D-408D-8FF2-0B6F669510B5}"/>
              </a:ext>
            </a:extLst>
          </p:cNvPr>
          <p:cNvSpPr>
            <a:spLocks noGrp="1"/>
          </p:cNvSpPr>
          <p:nvPr>
            <p:ph type="title"/>
          </p:nvPr>
        </p:nvSpPr>
        <p:spPr>
          <a:xfrm>
            <a:off x="0" y="463670"/>
            <a:ext cx="3979208" cy="1719937"/>
          </a:xfrm>
        </p:spPr>
        <p:txBody>
          <a:bodyPr>
            <a:normAutofit/>
          </a:bodyPr>
          <a:lstStyle/>
          <a:p>
            <a:pPr algn="ctr"/>
            <a:r>
              <a:rPr lang="en-GB" sz="4000" u="sng" dirty="0">
                <a:solidFill>
                  <a:schemeClr val="bg1"/>
                </a:solidFill>
              </a:rPr>
              <a:t>‘Reducing energy </a:t>
            </a:r>
            <a:r>
              <a:rPr lang="en-GB" sz="2500" u="sng" dirty="0">
                <a:solidFill>
                  <a:schemeClr val="bg1"/>
                </a:solidFill>
              </a:rPr>
              <a:t>consumption’ </a:t>
            </a:r>
          </a:p>
        </p:txBody>
      </p:sp>
      <p:graphicFrame>
        <p:nvGraphicFramePr>
          <p:cNvPr id="5" name="Content Placeholder 2">
            <a:extLst>
              <a:ext uri="{FF2B5EF4-FFF2-40B4-BE49-F238E27FC236}">
                <a16:creationId xmlns:a16="http://schemas.microsoft.com/office/drawing/2014/main" id="{E813644C-EDC8-F2D9-6AFF-8888870EA5B1}"/>
              </a:ext>
            </a:extLst>
          </p:cNvPr>
          <p:cNvGraphicFramePr>
            <a:graphicFrameLocks noGrp="1"/>
          </p:cNvGraphicFramePr>
          <p:nvPr>
            <p:ph idx="1"/>
            <p:extLst>
              <p:ext uri="{D42A27DB-BD31-4B8C-83A1-F6EECF244321}">
                <p14:modId xmlns:p14="http://schemas.microsoft.com/office/powerpoint/2010/main" val="418029360"/>
              </p:ext>
            </p:extLst>
          </p:nvPr>
        </p:nvGraphicFramePr>
        <p:xfrm>
          <a:off x="4113527" y="-1"/>
          <a:ext cx="7944154" cy="6695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7CD1792-1D3F-EC48-7B4F-7D699F783193}"/>
              </a:ext>
            </a:extLst>
          </p:cNvPr>
          <p:cNvSpPr txBox="1"/>
          <p:nvPr/>
        </p:nvSpPr>
        <p:spPr>
          <a:xfrm>
            <a:off x="266446" y="5048057"/>
            <a:ext cx="3142579" cy="923330"/>
          </a:xfrm>
          <a:prstGeom prst="rect">
            <a:avLst/>
          </a:prstGeom>
          <a:noFill/>
        </p:spPr>
        <p:txBody>
          <a:bodyPr wrap="square">
            <a:spAutoFit/>
          </a:bodyPr>
          <a:lstStyle/>
          <a:p>
            <a:r>
              <a:rPr lang="en-GB" dirty="0">
                <a:solidFill>
                  <a:schemeClr val="tx2">
                    <a:lumMod val="25000"/>
                    <a:lumOff val="75000"/>
                  </a:schemeClr>
                </a:solidFill>
                <a:hlinkClick r:id="rId8">
                  <a:extLst>
                    <a:ext uri="{A12FA001-AC4F-418D-AE19-62706E023703}">
                      <ahyp:hlinkClr xmlns:ahyp="http://schemas.microsoft.com/office/drawing/2018/hyperlinkcolor" val="tx"/>
                    </a:ext>
                  </a:extLst>
                </a:hlinkClick>
              </a:rPr>
              <a:t>https://www.ovoenergy.com/guides/energy-guides/how-to-save-electricity-at-home</a:t>
            </a:r>
            <a:r>
              <a:rPr lang="en-GB" dirty="0">
                <a:solidFill>
                  <a:schemeClr val="tx2">
                    <a:lumMod val="25000"/>
                    <a:lumOff val="75000"/>
                  </a:schemeClr>
                </a:solidFill>
              </a:rPr>
              <a:t> </a:t>
            </a:r>
          </a:p>
        </p:txBody>
      </p:sp>
    </p:spTree>
    <p:extLst>
      <p:ext uri="{BB962C8B-B14F-4D97-AF65-F5344CB8AC3E}">
        <p14:creationId xmlns:p14="http://schemas.microsoft.com/office/powerpoint/2010/main" val="424374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3FC8F-018F-183C-08CD-6AF2FDFA398D}"/>
              </a:ext>
            </a:extLst>
          </p:cNvPr>
          <p:cNvSpPr>
            <a:spLocks noGrp="1"/>
          </p:cNvSpPr>
          <p:nvPr>
            <p:ph idx="1"/>
          </p:nvPr>
        </p:nvSpPr>
        <p:spPr>
          <a:xfrm>
            <a:off x="214976" y="0"/>
            <a:ext cx="11750839" cy="2871537"/>
          </a:xfrm>
        </p:spPr>
        <p:txBody>
          <a:bodyPr>
            <a:noAutofit/>
          </a:bodyPr>
          <a:lstStyle/>
          <a:p>
            <a:pPr marL="0" indent="0">
              <a:buNone/>
            </a:pPr>
            <a:r>
              <a:rPr lang="en-GB" sz="4800" b="1" dirty="0">
                <a:solidFill>
                  <a:schemeClr val="accent1"/>
                </a:solidFill>
              </a:rPr>
              <a:t>OTHER CLASSES COULD INCLUDE:</a:t>
            </a:r>
            <a:endParaRPr lang="en-GB" sz="2800" b="1" dirty="0">
              <a:solidFill>
                <a:schemeClr val="accent1"/>
              </a:solidFill>
            </a:endParaRPr>
          </a:p>
          <a:p>
            <a:pPr marL="0" indent="0">
              <a:buNone/>
            </a:pPr>
            <a:r>
              <a:rPr lang="en-GB" sz="2800" dirty="0"/>
              <a:t>- ‘</a:t>
            </a:r>
            <a:r>
              <a:rPr lang="en-GB" sz="2800" b="1" dirty="0"/>
              <a:t>Growing your own Vegetables’</a:t>
            </a:r>
          </a:p>
          <a:p>
            <a:pPr>
              <a:buFontTx/>
              <a:buChar char="-"/>
            </a:pPr>
            <a:r>
              <a:rPr lang="en-GB" sz="2800" b="1" dirty="0"/>
              <a:t>‘How to recycle properly’</a:t>
            </a:r>
          </a:p>
          <a:p>
            <a:pPr>
              <a:buFontTx/>
              <a:buChar char="-"/>
            </a:pPr>
            <a:r>
              <a:rPr lang="en-GB" sz="2800" b="1" dirty="0"/>
              <a:t>And more!</a:t>
            </a:r>
          </a:p>
        </p:txBody>
      </p:sp>
      <p:sp>
        <p:nvSpPr>
          <p:cNvPr id="4" name="Content Placeholder 2">
            <a:extLst>
              <a:ext uri="{FF2B5EF4-FFF2-40B4-BE49-F238E27FC236}">
                <a16:creationId xmlns:a16="http://schemas.microsoft.com/office/drawing/2014/main" id="{4D54B6A2-3BEB-66C4-948A-6F9ABE7B92FF}"/>
              </a:ext>
            </a:extLst>
          </p:cNvPr>
          <p:cNvSpPr txBox="1">
            <a:spLocks/>
          </p:cNvSpPr>
          <p:nvPr/>
        </p:nvSpPr>
        <p:spPr>
          <a:xfrm>
            <a:off x="214975" y="2871537"/>
            <a:ext cx="11750839" cy="3600451"/>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solidFill>
                  <a:schemeClr val="accent1"/>
                </a:solidFill>
              </a:rPr>
              <a:t>A digital toolkit for students </a:t>
            </a:r>
            <a:r>
              <a:rPr lang="en-GB" sz="2800" dirty="0"/>
              <a:t>– </a:t>
            </a:r>
            <a:r>
              <a:rPr lang="en-GB" dirty="0"/>
              <a:t>students would log the classes and teaching sessions they have attended and write down summaries with instructions of what they learnt. </a:t>
            </a:r>
          </a:p>
          <a:p>
            <a:pPr marL="0" indent="0">
              <a:buFont typeface="Arial" panose="020B0604020202020204" pitchFamily="34" charset="0"/>
              <a:buNone/>
            </a:pPr>
            <a:r>
              <a:rPr lang="en-GB" dirty="0"/>
              <a:t>Then, when they need to utilise a skill they have learnt, they can check their toolkit &amp; retrieve the history of their learning to help them (e.g. – a hole in a skirt = look at the toolkit and find the entry made 2  months ago from a ‘Make do and Mend’ lunchtime session you attended). </a:t>
            </a:r>
          </a:p>
          <a:p>
            <a:pPr marL="0" indent="0">
              <a:buFont typeface="Arial" panose="020B0604020202020204" pitchFamily="34" charset="0"/>
              <a:buNone/>
            </a:pPr>
            <a:r>
              <a:rPr lang="en-GB" dirty="0"/>
              <a:t>Alongside this, through creating entries, these students would be creating evidence and beginning to build their end of year ENVIRONMENTAL ACTION PRESENTATIONS for which they could gain badges.</a:t>
            </a:r>
          </a:p>
        </p:txBody>
      </p:sp>
    </p:spTree>
    <p:extLst>
      <p:ext uri="{BB962C8B-B14F-4D97-AF65-F5344CB8AC3E}">
        <p14:creationId xmlns:p14="http://schemas.microsoft.com/office/powerpoint/2010/main" val="102363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421B-B64E-422E-4C14-B494BA7C8DDD}"/>
              </a:ext>
            </a:extLst>
          </p:cNvPr>
          <p:cNvSpPr>
            <a:spLocks noGrp="1"/>
          </p:cNvSpPr>
          <p:nvPr>
            <p:ph type="ctrTitle"/>
          </p:nvPr>
        </p:nvSpPr>
        <p:spPr>
          <a:xfrm>
            <a:off x="0" y="1"/>
            <a:ext cx="12209046" cy="1395664"/>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spPr>
        <p:txBody>
          <a:bodyPr>
            <a:noAutofit/>
          </a:bodyPr>
          <a:lstStyle/>
          <a:p>
            <a:pPr algn="l"/>
            <a:r>
              <a:rPr lang="en-GB" sz="5400" dirty="0">
                <a:solidFill>
                  <a:schemeClr val="accent1"/>
                </a:solidFill>
                <a:effectLst>
                  <a:outerShdw blurRad="38100" dist="38100" dir="2700000" algn="tl">
                    <a:srgbClr val="000000">
                      <a:alpha val="43137"/>
                    </a:srgbClr>
                  </a:outerShdw>
                </a:effectLst>
              </a:rPr>
              <a:t>2</a:t>
            </a:r>
            <a:r>
              <a:rPr lang="en-GB" sz="4800" dirty="0">
                <a:solidFill>
                  <a:schemeClr val="bg1"/>
                </a:solidFill>
                <a:effectLst>
                  <a:outerShdw blurRad="38100" dist="38100" dir="2700000" algn="tl">
                    <a:srgbClr val="000000">
                      <a:alpha val="43137"/>
                    </a:srgbClr>
                  </a:outerShdw>
                </a:effectLst>
              </a:rPr>
              <a:t>-</a:t>
            </a:r>
            <a:r>
              <a:rPr lang="en-GB" sz="3600" dirty="0">
                <a:solidFill>
                  <a:schemeClr val="bg1"/>
                </a:solidFill>
                <a:effectLst>
                  <a:outerShdw blurRad="38100" dist="38100" dir="2700000" algn="tl">
                    <a:srgbClr val="000000">
                      <a:alpha val="43137"/>
                    </a:srgbClr>
                  </a:outerShdw>
                </a:effectLst>
              </a:rPr>
              <a:t>monthLY</a:t>
            </a:r>
            <a:r>
              <a:rPr lang="en-GB" sz="4800" dirty="0">
                <a:solidFill>
                  <a:schemeClr val="bg1"/>
                </a:solidFill>
                <a:effectLst>
                  <a:outerShdw blurRad="38100" dist="38100" dir="2700000" algn="tl">
                    <a:srgbClr val="000000">
                      <a:alpha val="43137"/>
                    </a:srgbClr>
                  </a:outerShdw>
                </a:effectLst>
              </a:rPr>
              <a:t> </a:t>
            </a:r>
            <a:r>
              <a:rPr lang="en-GB" sz="4800" dirty="0" err="1">
                <a:solidFill>
                  <a:schemeClr val="bg1"/>
                </a:solidFill>
                <a:effectLst>
                  <a:outerShdw blurRad="38100" dist="38100" dir="2700000" algn="tl">
                    <a:srgbClr val="000000">
                      <a:alpha val="43137"/>
                    </a:srgbClr>
                  </a:outerShdw>
                </a:effectLst>
              </a:rPr>
              <a:t>ENVIRONMENTal</a:t>
            </a:r>
            <a:r>
              <a:rPr lang="en-GB" sz="4800" dirty="0">
                <a:solidFill>
                  <a:schemeClr val="bg1"/>
                </a:solidFill>
                <a:effectLst>
                  <a:outerShdw blurRad="38100" dist="38100" dir="2700000" algn="tl">
                    <a:srgbClr val="000000">
                      <a:alpha val="43137"/>
                    </a:srgbClr>
                  </a:outerShdw>
                </a:effectLst>
              </a:rPr>
              <a:t> </a:t>
            </a:r>
            <a:br>
              <a:rPr lang="en-GB" sz="4800" dirty="0">
                <a:solidFill>
                  <a:schemeClr val="bg1"/>
                </a:solidFill>
                <a:effectLst>
                  <a:outerShdw blurRad="38100" dist="38100" dir="2700000" algn="tl">
                    <a:srgbClr val="000000">
                      <a:alpha val="43137"/>
                    </a:srgbClr>
                  </a:outerShdw>
                </a:effectLst>
              </a:rPr>
            </a:br>
            <a:r>
              <a:rPr lang="en-GB" sz="4800" dirty="0">
                <a:solidFill>
                  <a:schemeClr val="bg1"/>
                </a:solidFill>
                <a:effectLst>
                  <a:outerShdw blurRad="38100" dist="38100" dir="2700000" algn="tl">
                    <a:srgbClr val="000000">
                      <a:alpha val="43137"/>
                    </a:srgbClr>
                  </a:outerShdw>
                </a:effectLst>
              </a:rPr>
              <a:t>                  newsletter..</a:t>
            </a:r>
            <a:endParaRPr lang="en-GB" sz="5400"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5299F1D5-EB47-0A90-E83A-31E83F1C6863}"/>
              </a:ext>
            </a:extLst>
          </p:cNvPr>
          <p:cNvPicPr>
            <a:picLocks noChangeAspect="1"/>
          </p:cNvPicPr>
          <p:nvPr/>
        </p:nvPicPr>
        <p:blipFill>
          <a:blip r:embed="rId3"/>
          <a:stretch>
            <a:fillRect/>
          </a:stretch>
        </p:blipFill>
        <p:spPr>
          <a:xfrm>
            <a:off x="10797441" y="5614740"/>
            <a:ext cx="1394559" cy="1243262"/>
          </a:xfrm>
          <a:prstGeom prst="rect">
            <a:avLst/>
          </a:prstGeom>
        </p:spPr>
      </p:pic>
    </p:spTree>
    <p:extLst>
      <p:ext uri="{BB962C8B-B14F-4D97-AF65-F5344CB8AC3E}">
        <p14:creationId xmlns:p14="http://schemas.microsoft.com/office/powerpoint/2010/main" val="31167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421B-B64E-422E-4C14-B494BA7C8DDD}"/>
              </a:ext>
            </a:extLst>
          </p:cNvPr>
          <p:cNvSpPr>
            <a:spLocks noGrp="1"/>
          </p:cNvSpPr>
          <p:nvPr>
            <p:ph type="ctrTitle"/>
          </p:nvPr>
        </p:nvSpPr>
        <p:spPr>
          <a:xfrm>
            <a:off x="0" y="1"/>
            <a:ext cx="12209046" cy="1395664"/>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spPr>
        <p:txBody>
          <a:bodyPr>
            <a:noAutofit/>
          </a:bodyPr>
          <a:lstStyle/>
          <a:p>
            <a:pPr algn="l"/>
            <a:r>
              <a:rPr lang="en-GB" sz="5400" dirty="0">
                <a:solidFill>
                  <a:schemeClr val="accent1"/>
                </a:solidFill>
                <a:effectLst>
                  <a:outerShdw blurRad="38100" dist="38100" dir="2700000" algn="tl">
                    <a:srgbClr val="000000">
                      <a:alpha val="43137"/>
                    </a:srgbClr>
                  </a:outerShdw>
                </a:effectLst>
              </a:rPr>
              <a:t>3</a:t>
            </a:r>
            <a:r>
              <a:rPr lang="en-GB" sz="4800" dirty="0">
                <a:solidFill>
                  <a:schemeClr val="bg1"/>
                </a:solidFill>
                <a:effectLst>
                  <a:outerShdw blurRad="38100" dist="38100" dir="2700000" algn="tl">
                    <a:srgbClr val="000000">
                      <a:alpha val="43137"/>
                    </a:srgbClr>
                  </a:outerShdw>
                </a:effectLst>
              </a:rPr>
              <a:t>-</a:t>
            </a:r>
            <a:r>
              <a:rPr lang="en-GB" sz="3600" dirty="0">
                <a:solidFill>
                  <a:schemeClr val="bg1"/>
                </a:solidFill>
                <a:effectLst>
                  <a:outerShdw blurRad="38100" dist="38100" dir="2700000" algn="tl">
                    <a:srgbClr val="000000">
                      <a:alpha val="43137"/>
                    </a:srgbClr>
                  </a:outerShdw>
                </a:effectLst>
              </a:rPr>
              <a:t>OUR</a:t>
            </a:r>
            <a:r>
              <a:rPr lang="en-GB" sz="4800" dirty="0">
                <a:solidFill>
                  <a:schemeClr val="bg1"/>
                </a:solidFill>
                <a:effectLst>
                  <a:outerShdw blurRad="38100" dist="38100" dir="2700000" algn="tl">
                    <a:srgbClr val="000000">
                      <a:alpha val="43137"/>
                    </a:srgbClr>
                  </a:outerShdw>
                </a:effectLst>
              </a:rPr>
              <a:t> </a:t>
            </a:r>
            <a:r>
              <a:rPr lang="en-GB" sz="4800" dirty="0" err="1">
                <a:solidFill>
                  <a:schemeClr val="bg1"/>
                </a:solidFill>
                <a:effectLst>
                  <a:outerShdw blurRad="38100" dist="38100" dir="2700000" algn="tl">
                    <a:srgbClr val="000000">
                      <a:alpha val="43137"/>
                    </a:srgbClr>
                  </a:outerShdw>
                </a:effectLst>
              </a:rPr>
              <a:t>ENVIRONMENTal</a:t>
            </a:r>
            <a:r>
              <a:rPr lang="en-GB" sz="4800" dirty="0">
                <a:solidFill>
                  <a:schemeClr val="bg1"/>
                </a:solidFill>
                <a:effectLst>
                  <a:outerShdw blurRad="38100" dist="38100" dir="2700000" algn="tl">
                    <a:srgbClr val="000000">
                      <a:alpha val="43137"/>
                    </a:srgbClr>
                  </a:outerShdw>
                </a:effectLst>
              </a:rPr>
              <a:t> </a:t>
            </a:r>
            <a:r>
              <a:rPr lang="en-GB" sz="3200" dirty="0">
                <a:solidFill>
                  <a:schemeClr val="bg1"/>
                </a:solidFill>
                <a:effectLst>
                  <a:outerShdw blurRad="38100" dist="38100" dir="2700000" algn="tl">
                    <a:srgbClr val="000000">
                      <a:alpha val="43137"/>
                    </a:srgbClr>
                  </a:outerShdw>
                </a:effectLst>
              </a:rPr>
              <a:t>action</a:t>
            </a:r>
            <a:r>
              <a:rPr lang="en-GB" sz="4400" dirty="0">
                <a:solidFill>
                  <a:schemeClr val="bg1"/>
                </a:solidFill>
                <a:effectLst>
                  <a:outerShdw blurRad="38100" dist="38100" dir="2700000" algn="tl">
                    <a:srgbClr val="000000">
                      <a:alpha val="43137"/>
                    </a:srgbClr>
                  </a:outerShdw>
                </a:effectLst>
              </a:rPr>
              <a:t>   </a:t>
            </a:r>
            <a:br>
              <a:rPr lang="en-GB" sz="4400" dirty="0">
                <a:solidFill>
                  <a:schemeClr val="bg1"/>
                </a:solidFill>
                <a:effectLst>
                  <a:outerShdw blurRad="38100" dist="38100" dir="2700000" algn="tl">
                    <a:srgbClr val="000000">
                      <a:alpha val="43137"/>
                    </a:srgbClr>
                  </a:outerShdw>
                </a:effectLst>
              </a:rPr>
            </a:br>
            <a:r>
              <a:rPr lang="en-GB" sz="4400" dirty="0">
                <a:solidFill>
                  <a:schemeClr val="bg1"/>
                </a:solidFill>
                <a:effectLst>
                  <a:outerShdw blurRad="38100" dist="38100" dir="2700000" algn="tl">
                    <a:srgbClr val="000000">
                      <a:alpha val="43137"/>
                    </a:srgbClr>
                  </a:outerShdw>
                </a:effectLst>
              </a:rPr>
              <a:t>  website</a:t>
            </a:r>
            <a:r>
              <a:rPr lang="en-GB" sz="4800" dirty="0">
                <a:solidFill>
                  <a:schemeClr val="bg1"/>
                </a:solidFill>
                <a:effectLst>
                  <a:outerShdw blurRad="38100" dist="38100" dir="2700000" algn="tl">
                    <a:srgbClr val="000000">
                      <a:alpha val="43137"/>
                    </a:srgbClr>
                  </a:outerShdw>
                </a:effectLst>
              </a:rPr>
              <a:t>..</a:t>
            </a:r>
            <a:endParaRPr lang="en-GB" sz="5400"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5299F1D5-EB47-0A90-E83A-31E83F1C6863}"/>
              </a:ext>
            </a:extLst>
          </p:cNvPr>
          <p:cNvPicPr>
            <a:picLocks noChangeAspect="1"/>
          </p:cNvPicPr>
          <p:nvPr/>
        </p:nvPicPr>
        <p:blipFill>
          <a:blip r:embed="rId3"/>
          <a:stretch>
            <a:fillRect/>
          </a:stretch>
        </p:blipFill>
        <p:spPr>
          <a:xfrm>
            <a:off x="4055868" y="5066270"/>
            <a:ext cx="1073131" cy="1166741"/>
          </a:xfrm>
          <a:prstGeom prst="rect">
            <a:avLst/>
          </a:prstGeom>
        </p:spPr>
      </p:pic>
      <p:pic>
        <p:nvPicPr>
          <p:cNvPr id="4" name="Picture 3">
            <a:extLst>
              <a:ext uri="{FF2B5EF4-FFF2-40B4-BE49-F238E27FC236}">
                <a16:creationId xmlns:a16="http://schemas.microsoft.com/office/drawing/2014/main" id="{ECEA282A-AFB9-76C1-A9C6-5D86E2EABC2F}"/>
              </a:ext>
            </a:extLst>
          </p:cNvPr>
          <p:cNvPicPr>
            <a:picLocks noChangeAspect="1"/>
          </p:cNvPicPr>
          <p:nvPr/>
        </p:nvPicPr>
        <p:blipFill>
          <a:blip r:embed="rId4"/>
          <a:stretch>
            <a:fillRect/>
          </a:stretch>
        </p:blipFill>
        <p:spPr>
          <a:xfrm>
            <a:off x="6096000" y="856037"/>
            <a:ext cx="5899706" cy="5876660"/>
          </a:xfrm>
          <a:prstGeom prst="rect">
            <a:avLst/>
          </a:prstGeom>
        </p:spPr>
      </p:pic>
      <p:pic>
        <p:nvPicPr>
          <p:cNvPr id="9" name="Picture 8">
            <a:extLst>
              <a:ext uri="{FF2B5EF4-FFF2-40B4-BE49-F238E27FC236}">
                <a16:creationId xmlns:a16="http://schemas.microsoft.com/office/drawing/2014/main" id="{9006D910-53B4-9997-1692-05417C37EF1F}"/>
              </a:ext>
            </a:extLst>
          </p:cNvPr>
          <p:cNvPicPr>
            <a:picLocks noChangeAspect="1"/>
          </p:cNvPicPr>
          <p:nvPr/>
        </p:nvPicPr>
        <p:blipFill>
          <a:blip r:embed="rId5"/>
          <a:stretch>
            <a:fillRect/>
          </a:stretch>
        </p:blipFill>
        <p:spPr>
          <a:xfrm>
            <a:off x="323906" y="1395665"/>
            <a:ext cx="5500362" cy="3670605"/>
          </a:xfrm>
          <a:prstGeom prst="rect">
            <a:avLst/>
          </a:prstGeom>
        </p:spPr>
      </p:pic>
      <p:pic>
        <p:nvPicPr>
          <p:cNvPr id="10" name="Picture 9">
            <a:extLst>
              <a:ext uri="{FF2B5EF4-FFF2-40B4-BE49-F238E27FC236}">
                <a16:creationId xmlns:a16="http://schemas.microsoft.com/office/drawing/2014/main" id="{D4262B96-9FF8-AB62-3B13-63A340BC3339}"/>
              </a:ext>
            </a:extLst>
          </p:cNvPr>
          <p:cNvPicPr>
            <a:picLocks noChangeAspect="1"/>
          </p:cNvPicPr>
          <p:nvPr/>
        </p:nvPicPr>
        <p:blipFill>
          <a:blip r:embed="rId3"/>
          <a:stretch>
            <a:fillRect/>
          </a:stretch>
        </p:blipFill>
        <p:spPr>
          <a:xfrm>
            <a:off x="2699072" y="5066270"/>
            <a:ext cx="1073131" cy="1166741"/>
          </a:xfrm>
          <a:prstGeom prst="rect">
            <a:avLst/>
          </a:prstGeom>
        </p:spPr>
      </p:pic>
      <p:pic>
        <p:nvPicPr>
          <p:cNvPr id="11" name="Picture 10">
            <a:extLst>
              <a:ext uri="{FF2B5EF4-FFF2-40B4-BE49-F238E27FC236}">
                <a16:creationId xmlns:a16="http://schemas.microsoft.com/office/drawing/2014/main" id="{5FE833BE-2346-468E-B628-A604BC907FC2}"/>
              </a:ext>
            </a:extLst>
          </p:cNvPr>
          <p:cNvPicPr>
            <a:picLocks noChangeAspect="1"/>
          </p:cNvPicPr>
          <p:nvPr/>
        </p:nvPicPr>
        <p:blipFill>
          <a:blip r:embed="rId3"/>
          <a:stretch>
            <a:fillRect/>
          </a:stretch>
        </p:blipFill>
        <p:spPr>
          <a:xfrm>
            <a:off x="1000608" y="5066270"/>
            <a:ext cx="1073131" cy="1166741"/>
          </a:xfrm>
          <a:prstGeom prst="rect">
            <a:avLst/>
          </a:prstGeom>
        </p:spPr>
      </p:pic>
      <p:sp>
        <p:nvSpPr>
          <p:cNvPr id="13" name="TextBox 12">
            <a:hlinkClick r:id="rId6"/>
            <a:extLst>
              <a:ext uri="{FF2B5EF4-FFF2-40B4-BE49-F238E27FC236}">
                <a16:creationId xmlns:a16="http://schemas.microsoft.com/office/drawing/2014/main" id="{18EFD2EE-5CCF-7C3E-1323-68940140106D}"/>
              </a:ext>
            </a:extLst>
          </p:cNvPr>
          <p:cNvSpPr txBox="1"/>
          <p:nvPr/>
        </p:nvSpPr>
        <p:spPr>
          <a:xfrm>
            <a:off x="273768" y="5261605"/>
            <a:ext cx="5686366" cy="1200329"/>
          </a:xfrm>
          <a:prstGeom prst="rect">
            <a:avLst/>
          </a:prstGeom>
          <a:noFill/>
        </p:spPr>
        <p:txBody>
          <a:bodyPr wrap="square">
            <a:spAutoFit/>
          </a:bodyPr>
          <a:lstStyle/>
          <a:p>
            <a:r>
              <a:rPr lang="en-GB" dirty="0">
                <a:solidFill>
                  <a:schemeClr val="bg1"/>
                </a:solidFill>
              </a:rPr>
              <a:t>https://editor.wix.com/html/editor/web/renderer/edit/82528390-5a0c-45d6-8226-e40eab8e8044?metaSiteId=800a9e7c-061a-4948-a8d3-906c965e2995</a:t>
            </a:r>
          </a:p>
        </p:txBody>
      </p:sp>
    </p:spTree>
    <p:extLst>
      <p:ext uri="{BB962C8B-B14F-4D97-AF65-F5344CB8AC3E}">
        <p14:creationId xmlns:p14="http://schemas.microsoft.com/office/powerpoint/2010/main" val="146680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3EC0-4C7B-1953-E096-DEB92BEC4072}"/>
              </a:ext>
            </a:extLst>
          </p:cNvPr>
          <p:cNvSpPr>
            <a:spLocks noGrp="1"/>
          </p:cNvSpPr>
          <p:nvPr>
            <p:ph type="title"/>
          </p:nvPr>
        </p:nvSpPr>
        <p:spPr>
          <a:xfrm>
            <a:off x="112294" y="0"/>
            <a:ext cx="12079705" cy="673768"/>
          </a:xfrm>
        </p:spPr>
        <p:txBody>
          <a:bodyPr>
            <a:normAutofit/>
          </a:bodyPr>
          <a:lstStyle/>
          <a:p>
            <a:r>
              <a:rPr lang="en-GB" dirty="0"/>
              <a:t>Staff &amp; student surveys &amp; results</a:t>
            </a:r>
          </a:p>
        </p:txBody>
      </p:sp>
      <p:pic>
        <p:nvPicPr>
          <p:cNvPr id="4" name="Picture 3">
            <a:extLst>
              <a:ext uri="{FF2B5EF4-FFF2-40B4-BE49-F238E27FC236}">
                <a16:creationId xmlns:a16="http://schemas.microsoft.com/office/drawing/2014/main" id="{F0ADFB7B-F771-F829-6F6E-8C409C4C5CB8}"/>
              </a:ext>
            </a:extLst>
          </p:cNvPr>
          <p:cNvPicPr>
            <a:picLocks noChangeAspect="1"/>
          </p:cNvPicPr>
          <p:nvPr/>
        </p:nvPicPr>
        <p:blipFill>
          <a:blip r:embed="rId3"/>
          <a:stretch>
            <a:fillRect/>
          </a:stretch>
        </p:blipFill>
        <p:spPr>
          <a:xfrm>
            <a:off x="141392" y="709232"/>
            <a:ext cx="2527667" cy="5439534"/>
          </a:xfrm>
          <a:prstGeom prst="rect">
            <a:avLst/>
          </a:prstGeom>
        </p:spPr>
      </p:pic>
      <p:pic>
        <p:nvPicPr>
          <p:cNvPr id="6" name="Picture 5">
            <a:extLst>
              <a:ext uri="{FF2B5EF4-FFF2-40B4-BE49-F238E27FC236}">
                <a16:creationId xmlns:a16="http://schemas.microsoft.com/office/drawing/2014/main" id="{3D1C2E0B-8B9E-BCAB-C9C9-DD40143F0E76}"/>
              </a:ext>
            </a:extLst>
          </p:cNvPr>
          <p:cNvPicPr>
            <a:picLocks noChangeAspect="1"/>
          </p:cNvPicPr>
          <p:nvPr/>
        </p:nvPicPr>
        <p:blipFill>
          <a:blip r:embed="rId4"/>
          <a:stretch>
            <a:fillRect/>
          </a:stretch>
        </p:blipFill>
        <p:spPr>
          <a:xfrm>
            <a:off x="2857646" y="726964"/>
            <a:ext cx="2925316" cy="5439534"/>
          </a:xfrm>
          <a:prstGeom prst="rect">
            <a:avLst/>
          </a:prstGeom>
        </p:spPr>
      </p:pic>
      <p:pic>
        <p:nvPicPr>
          <p:cNvPr id="8" name="Picture 7">
            <a:extLst>
              <a:ext uri="{FF2B5EF4-FFF2-40B4-BE49-F238E27FC236}">
                <a16:creationId xmlns:a16="http://schemas.microsoft.com/office/drawing/2014/main" id="{8FBF7F68-8AB0-F2F6-B852-D2AA02EA309D}"/>
              </a:ext>
            </a:extLst>
          </p:cNvPr>
          <p:cNvPicPr>
            <a:picLocks noChangeAspect="1"/>
          </p:cNvPicPr>
          <p:nvPr/>
        </p:nvPicPr>
        <p:blipFill>
          <a:blip r:embed="rId5"/>
          <a:stretch>
            <a:fillRect/>
          </a:stretch>
        </p:blipFill>
        <p:spPr>
          <a:xfrm>
            <a:off x="5887379" y="726964"/>
            <a:ext cx="2925316" cy="5492730"/>
          </a:xfrm>
          <a:prstGeom prst="rect">
            <a:avLst/>
          </a:prstGeom>
        </p:spPr>
      </p:pic>
      <p:pic>
        <p:nvPicPr>
          <p:cNvPr id="10" name="Picture 9">
            <a:extLst>
              <a:ext uri="{FF2B5EF4-FFF2-40B4-BE49-F238E27FC236}">
                <a16:creationId xmlns:a16="http://schemas.microsoft.com/office/drawing/2014/main" id="{07630CB4-BAEF-4C3E-A9F5-4C26A3E66529}"/>
              </a:ext>
            </a:extLst>
          </p:cNvPr>
          <p:cNvPicPr>
            <a:picLocks noChangeAspect="1"/>
          </p:cNvPicPr>
          <p:nvPr/>
        </p:nvPicPr>
        <p:blipFill>
          <a:blip r:embed="rId6"/>
          <a:stretch>
            <a:fillRect/>
          </a:stretch>
        </p:blipFill>
        <p:spPr>
          <a:xfrm>
            <a:off x="8896865" y="709232"/>
            <a:ext cx="3170563" cy="5439534"/>
          </a:xfrm>
          <a:prstGeom prst="rect">
            <a:avLst/>
          </a:prstGeom>
        </p:spPr>
      </p:pic>
    </p:spTree>
    <p:extLst>
      <p:ext uri="{BB962C8B-B14F-4D97-AF65-F5344CB8AC3E}">
        <p14:creationId xmlns:p14="http://schemas.microsoft.com/office/powerpoint/2010/main" val="7668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3EC0-4C7B-1953-E096-DEB92BEC4072}"/>
              </a:ext>
            </a:extLst>
          </p:cNvPr>
          <p:cNvSpPr>
            <a:spLocks noGrp="1"/>
          </p:cNvSpPr>
          <p:nvPr>
            <p:ph type="title"/>
          </p:nvPr>
        </p:nvSpPr>
        <p:spPr>
          <a:xfrm>
            <a:off x="112294" y="0"/>
            <a:ext cx="12079705" cy="673768"/>
          </a:xfrm>
        </p:spPr>
        <p:txBody>
          <a:bodyPr>
            <a:normAutofit/>
          </a:bodyPr>
          <a:lstStyle/>
          <a:p>
            <a:r>
              <a:rPr lang="en-GB" dirty="0"/>
              <a:t>Staff &amp; student surveys &amp; results</a:t>
            </a:r>
          </a:p>
        </p:txBody>
      </p:sp>
      <p:sp>
        <p:nvSpPr>
          <p:cNvPr id="4" name="TextBox 3">
            <a:extLst>
              <a:ext uri="{FF2B5EF4-FFF2-40B4-BE49-F238E27FC236}">
                <a16:creationId xmlns:a16="http://schemas.microsoft.com/office/drawing/2014/main" id="{D5BD67B5-BA34-16E6-7A60-1B2CA2615604}"/>
              </a:ext>
            </a:extLst>
          </p:cNvPr>
          <p:cNvSpPr txBox="1"/>
          <p:nvPr/>
        </p:nvSpPr>
        <p:spPr>
          <a:xfrm>
            <a:off x="112293" y="673768"/>
            <a:ext cx="12079706" cy="800219"/>
          </a:xfrm>
          <a:prstGeom prst="rect">
            <a:avLst/>
          </a:prstGeom>
          <a:noFill/>
        </p:spPr>
        <p:txBody>
          <a:bodyPr wrap="square">
            <a:spAutoFit/>
          </a:bodyPr>
          <a:lstStyle/>
          <a:p>
            <a:pPr algn="l"/>
            <a:r>
              <a:rPr lang="en-GB" sz="2800" dirty="0">
                <a:solidFill>
                  <a:srgbClr val="000000"/>
                </a:solidFill>
                <a:effectLst>
                  <a:outerShdw blurRad="38100" dist="38100" dir="2700000" algn="tl">
                    <a:srgbClr val="000000">
                      <a:alpha val="43137"/>
                    </a:srgbClr>
                  </a:outerShdw>
                </a:effectLst>
                <a:latin typeface="Calibri" panose="020F0502020204030204" pitchFamily="34" charset="0"/>
              </a:rPr>
              <a:t>OVERWHELMING SUPPORT </a:t>
            </a:r>
            <a:r>
              <a:rPr lang="en-GB" sz="2400" dirty="0">
                <a:solidFill>
                  <a:srgbClr val="000000"/>
                </a:solidFill>
                <a:latin typeface="Calibri" panose="020F0502020204030204" pitchFamily="34" charset="0"/>
              </a:rPr>
              <a:t>for the pledge from both Teachers &amp; Students in general!</a:t>
            </a:r>
          </a:p>
          <a:p>
            <a:pPr marL="457200" algn="l" fontAlgn="base"/>
            <a:endParaRPr lang="en-GB" dirty="0">
              <a:solidFill>
                <a:srgbClr val="000000"/>
              </a:solidFill>
              <a:latin typeface="Calibri" panose="020F0502020204030204" pitchFamily="34" charset="0"/>
            </a:endParaRPr>
          </a:p>
        </p:txBody>
      </p:sp>
      <p:pic>
        <p:nvPicPr>
          <p:cNvPr id="1026" name="Picture 2" descr="Image preview">
            <a:extLst>
              <a:ext uri="{FF2B5EF4-FFF2-40B4-BE49-F238E27FC236}">
                <a16:creationId xmlns:a16="http://schemas.microsoft.com/office/drawing/2014/main" id="{640D92F8-D24B-FF97-71E4-2EDFB3AD5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42" y="1383143"/>
            <a:ext cx="3728705" cy="40976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A730519-CA31-8CB6-FE92-0903B826ED4C}"/>
              </a:ext>
            </a:extLst>
          </p:cNvPr>
          <p:cNvPicPr>
            <a:picLocks noChangeAspect="1"/>
          </p:cNvPicPr>
          <p:nvPr/>
        </p:nvPicPr>
        <p:blipFill rotWithShape="1">
          <a:blip r:embed="rId4"/>
          <a:srcRect t="18744" r="3412" b="18558"/>
          <a:stretch/>
        </p:blipFill>
        <p:spPr>
          <a:xfrm>
            <a:off x="8412352" y="1347536"/>
            <a:ext cx="3484606" cy="4691424"/>
          </a:xfrm>
          <a:prstGeom prst="rect">
            <a:avLst/>
          </a:prstGeom>
        </p:spPr>
      </p:pic>
      <p:pic>
        <p:nvPicPr>
          <p:cNvPr id="5" name="Picture 4">
            <a:extLst>
              <a:ext uri="{FF2B5EF4-FFF2-40B4-BE49-F238E27FC236}">
                <a16:creationId xmlns:a16="http://schemas.microsoft.com/office/drawing/2014/main" id="{BBDFA8BA-0290-951F-E50A-41E2E2648E76}"/>
              </a:ext>
            </a:extLst>
          </p:cNvPr>
          <p:cNvPicPr>
            <a:picLocks noChangeAspect="1"/>
          </p:cNvPicPr>
          <p:nvPr/>
        </p:nvPicPr>
        <p:blipFill rotWithShape="1">
          <a:blip r:embed="rId5"/>
          <a:srcRect l="3162" t="18744" r="1916" b="23243"/>
          <a:stretch/>
        </p:blipFill>
        <p:spPr>
          <a:xfrm>
            <a:off x="4206496" y="1439517"/>
            <a:ext cx="3484606" cy="4417132"/>
          </a:xfrm>
          <a:prstGeom prst="rect">
            <a:avLst/>
          </a:prstGeom>
        </p:spPr>
      </p:pic>
    </p:spTree>
    <p:extLst>
      <p:ext uri="{BB962C8B-B14F-4D97-AF65-F5344CB8AC3E}">
        <p14:creationId xmlns:p14="http://schemas.microsoft.com/office/powerpoint/2010/main" val="182616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0" name="Rectangle 205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205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2" name="Rectangle 2058">
            <a:extLst>
              <a:ext uri="{FF2B5EF4-FFF2-40B4-BE49-F238E27FC236}">
                <a16:creationId xmlns:a16="http://schemas.microsoft.com/office/drawing/2014/main" id="{9EDC711F-4DA7-4E33-A776-F079ACDA6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60">
            <a:extLst>
              <a:ext uri="{FF2B5EF4-FFF2-40B4-BE49-F238E27FC236}">
                <a16:creationId xmlns:a16="http://schemas.microsoft.com/office/drawing/2014/main" id="{B3E32D53-FD05-46F1-97E2-C13949F59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 y="1"/>
            <a:ext cx="8110817" cy="6858000"/>
          </a:xfrm>
          <a:prstGeom prst="rect">
            <a:avLst/>
          </a:prstGeom>
          <a:gradFill>
            <a:gsLst>
              <a:gs pos="3000">
                <a:schemeClr val="accent5">
                  <a:alpha val="83000"/>
                </a:schemeClr>
              </a:gs>
              <a:gs pos="100000">
                <a:schemeClr val="accent6"/>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62">
            <a:extLst>
              <a:ext uri="{FF2B5EF4-FFF2-40B4-BE49-F238E27FC236}">
                <a16:creationId xmlns:a16="http://schemas.microsoft.com/office/drawing/2014/main" id="{FDA9E872-DB12-4A7B-A151-052FA0773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26407" y="-626409"/>
            <a:ext cx="6858002" cy="8110820"/>
          </a:xfrm>
          <a:prstGeom prst="rect">
            <a:avLst/>
          </a:prstGeom>
          <a:gradFill>
            <a:gsLst>
              <a:gs pos="11000">
                <a:schemeClr val="accent2">
                  <a:alpha val="50000"/>
                </a:schemeClr>
              </a:gs>
              <a:gs pos="99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5" name="Rectangle 2064">
            <a:extLst>
              <a:ext uri="{FF2B5EF4-FFF2-40B4-BE49-F238E27FC236}">
                <a16:creationId xmlns:a16="http://schemas.microsoft.com/office/drawing/2014/main" id="{3B984CFC-8941-41C1-9730-F447E13EB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78315" y="-1878315"/>
            <a:ext cx="4354180" cy="8110814"/>
          </a:xfrm>
          <a:prstGeom prst="rect">
            <a:avLst/>
          </a:prstGeom>
          <a:gradFill>
            <a:gsLst>
              <a:gs pos="0">
                <a:schemeClr val="accent4">
                  <a:lumMod val="60000"/>
                  <a:lumOff val="40000"/>
                  <a:alpha val="26000"/>
                </a:schemeClr>
              </a:gs>
              <a:gs pos="92000">
                <a:schemeClr val="accent5">
                  <a:alpha val="3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6" name="Rectangle 2066">
            <a:extLst>
              <a:ext uri="{FF2B5EF4-FFF2-40B4-BE49-F238E27FC236}">
                <a16:creationId xmlns:a16="http://schemas.microsoft.com/office/drawing/2014/main" id="{D3185161-AC26-4077-A972-6C3306B24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39" y="447866"/>
            <a:ext cx="6805130" cy="5909388"/>
          </a:xfrm>
          <a:prstGeom prst="rect">
            <a:avLst/>
          </a:prstGeom>
          <a:gradFill>
            <a:gsLst>
              <a:gs pos="38000">
                <a:schemeClr val="accent5">
                  <a:lumMod val="60000"/>
                  <a:lumOff val="40000"/>
                  <a:alpha val="0"/>
                </a:schemeClr>
              </a:gs>
              <a:gs pos="99000">
                <a:schemeClr val="accent5">
                  <a:alpha val="4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9" name="Oval 2068">
            <a:extLst>
              <a:ext uri="{FF2B5EF4-FFF2-40B4-BE49-F238E27FC236}">
                <a16:creationId xmlns:a16="http://schemas.microsoft.com/office/drawing/2014/main" id="{39B0F207-7872-4A1E-BCCD-EBF4B8A6A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178826">
            <a:off x="1555888" y="899682"/>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4B3EC0-4C7B-1953-E096-DEB92BEC4072}"/>
              </a:ext>
            </a:extLst>
          </p:cNvPr>
          <p:cNvSpPr>
            <a:spLocks noGrp="1"/>
          </p:cNvSpPr>
          <p:nvPr>
            <p:ph type="title"/>
          </p:nvPr>
        </p:nvSpPr>
        <p:spPr>
          <a:xfrm>
            <a:off x="305925" y="52875"/>
            <a:ext cx="4724399" cy="2548275"/>
          </a:xfrm>
        </p:spPr>
        <p:txBody>
          <a:bodyPr vert="horz" lIns="0" tIns="0" rIns="0" bIns="0" rtlCol="0" anchor="t">
            <a:normAutofit/>
          </a:bodyPr>
          <a:lstStyle/>
          <a:p>
            <a:r>
              <a:rPr lang="en-US" sz="4000" spc="750" dirty="0">
                <a:solidFill>
                  <a:schemeClr val="bg1"/>
                </a:solidFill>
              </a:rPr>
              <a:t>Budget plan</a:t>
            </a:r>
          </a:p>
        </p:txBody>
      </p:sp>
      <p:pic>
        <p:nvPicPr>
          <p:cNvPr id="2050" name="Picture 2" descr="Make a Pledge |">
            <a:extLst>
              <a:ext uri="{FF2B5EF4-FFF2-40B4-BE49-F238E27FC236}">
                <a16:creationId xmlns:a16="http://schemas.microsoft.com/office/drawing/2014/main" id="{FEBE1FB3-CA77-CAE6-3076-81A1634A33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52941" y="793466"/>
            <a:ext cx="3081859" cy="32219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9BFAA1-422F-BC98-5D9B-BAA357AEFA08}"/>
              </a:ext>
            </a:extLst>
          </p:cNvPr>
          <p:cNvPicPr>
            <a:picLocks noChangeAspect="1"/>
          </p:cNvPicPr>
          <p:nvPr/>
        </p:nvPicPr>
        <p:blipFill>
          <a:blip r:embed="rId4"/>
          <a:stretch>
            <a:fillRect/>
          </a:stretch>
        </p:blipFill>
        <p:spPr>
          <a:xfrm>
            <a:off x="2245803" y="836441"/>
            <a:ext cx="4918120" cy="2914442"/>
          </a:xfrm>
          <a:prstGeom prst="rect">
            <a:avLst/>
          </a:prstGeom>
        </p:spPr>
      </p:pic>
      <p:pic>
        <p:nvPicPr>
          <p:cNvPr id="8" name="Picture 7">
            <a:extLst>
              <a:ext uri="{FF2B5EF4-FFF2-40B4-BE49-F238E27FC236}">
                <a16:creationId xmlns:a16="http://schemas.microsoft.com/office/drawing/2014/main" id="{0D0305FC-77C2-7B93-ECF1-C1C5AF0C3375}"/>
              </a:ext>
            </a:extLst>
          </p:cNvPr>
          <p:cNvPicPr>
            <a:picLocks noChangeAspect="1"/>
          </p:cNvPicPr>
          <p:nvPr/>
        </p:nvPicPr>
        <p:blipFill>
          <a:blip r:embed="rId5"/>
          <a:stretch>
            <a:fillRect/>
          </a:stretch>
        </p:blipFill>
        <p:spPr>
          <a:xfrm>
            <a:off x="455828" y="3935918"/>
            <a:ext cx="6655516" cy="2782661"/>
          </a:xfrm>
          <a:prstGeom prst="rect">
            <a:avLst/>
          </a:prstGeom>
        </p:spPr>
      </p:pic>
    </p:spTree>
    <p:extLst>
      <p:ext uri="{BB962C8B-B14F-4D97-AF65-F5344CB8AC3E}">
        <p14:creationId xmlns:p14="http://schemas.microsoft.com/office/powerpoint/2010/main" val="3433128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9EDC711F-4DA7-4E33-A776-F079ACDA6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B3E32D53-FD05-46F1-97E2-C13949F59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 y="1"/>
            <a:ext cx="8110817" cy="6858000"/>
          </a:xfrm>
          <a:prstGeom prst="rect">
            <a:avLst/>
          </a:prstGeom>
          <a:gradFill>
            <a:gsLst>
              <a:gs pos="3000">
                <a:schemeClr val="accent5">
                  <a:alpha val="83000"/>
                </a:schemeClr>
              </a:gs>
              <a:gs pos="100000">
                <a:schemeClr val="accent6"/>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FDA9E872-DB12-4A7B-A151-052FA0773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26407" y="-626409"/>
            <a:ext cx="6858002" cy="8110820"/>
          </a:xfrm>
          <a:prstGeom prst="rect">
            <a:avLst/>
          </a:prstGeom>
          <a:gradFill>
            <a:gsLst>
              <a:gs pos="11000">
                <a:schemeClr val="accent2">
                  <a:alpha val="50000"/>
                </a:schemeClr>
              </a:gs>
              <a:gs pos="99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Rectangle 1040">
            <a:extLst>
              <a:ext uri="{FF2B5EF4-FFF2-40B4-BE49-F238E27FC236}">
                <a16:creationId xmlns:a16="http://schemas.microsoft.com/office/drawing/2014/main" id="{3B984CFC-8941-41C1-9730-F447E13EB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78315" y="-1878315"/>
            <a:ext cx="4354180" cy="8110814"/>
          </a:xfrm>
          <a:prstGeom prst="rect">
            <a:avLst/>
          </a:prstGeom>
          <a:gradFill>
            <a:gsLst>
              <a:gs pos="0">
                <a:schemeClr val="accent4">
                  <a:lumMod val="60000"/>
                  <a:lumOff val="40000"/>
                  <a:alpha val="26000"/>
                </a:schemeClr>
              </a:gs>
              <a:gs pos="92000">
                <a:schemeClr val="accent5">
                  <a:alpha val="3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ectangle 1042">
            <a:extLst>
              <a:ext uri="{FF2B5EF4-FFF2-40B4-BE49-F238E27FC236}">
                <a16:creationId xmlns:a16="http://schemas.microsoft.com/office/drawing/2014/main" id="{D3185161-AC26-4077-A972-6C3306B24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39" y="447866"/>
            <a:ext cx="6805130" cy="5909388"/>
          </a:xfrm>
          <a:prstGeom prst="rect">
            <a:avLst/>
          </a:prstGeom>
          <a:gradFill>
            <a:gsLst>
              <a:gs pos="38000">
                <a:schemeClr val="accent5">
                  <a:lumMod val="60000"/>
                  <a:lumOff val="40000"/>
                  <a:alpha val="0"/>
                </a:schemeClr>
              </a:gs>
              <a:gs pos="99000">
                <a:schemeClr val="accent5">
                  <a:alpha val="4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Oval 1044">
            <a:extLst>
              <a:ext uri="{FF2B5EF4-FFF2-40B4-BE49-F238E27FC236}">
                <a16:creationId xmlns:a16="http://schemas.microsoft.com/office/drawing/2014/main" id="{39B0F207-7872-4A1E-BCCD-EBF4B8A6A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178826">
            <a:off x="1555888" y="899682"/>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4B3EC0-4C7B-1953-E096-DEB92BEC4072}"/>
              </a:ext>
            </a:extLst>
          </p:cNvPr>
          <p:cNvSpPr>
            <a:spLocks noGrp="1"/>
          </p:cNvSpPr>
          <p:nvPr>
            <p:ph type="title"/>
          </p:nvPr>
        </p:nvSpPr>
        <p:spPr>
          <a:xfrm>
            <a:off x="1371600" y="1467134"/>
            <a:ext cx="4724399" cy="2548275"/>
          </a:xfrm>
        </p:spPr>
        <p:txBody>
          <a:bodyPr vert="horz" lIns="0" tIns="0" rIns="0" bIns="0" rtlCol="0" anchor="t">
            <a:normAutofit/>
          </a:bodyPr>
          <a:lstStyle/>
          <a:p>
            <a:r>
              <a:rPr lang="en-US" sz="4000" spc="750">
                <a:solidFill>
                  <a:schemeClr val="bg1"/>
                </a:solidFill>
              </a:rPr>
              <a:t>Any questions?</a:t>
            </a:r>
          </a:p>
        </p:txBody>
      </p:sp>
      <p:pic>
        <p:nvPicPr>
          <p:cNvPr id="1026" name="Picture 2" descr="Make a Pledge |">
            <a:extLst>
              <a:ext uri="{FF2B5EF4-FFF2-40B4-BE49-F238E27FC236}">
                <a16:creationId xmlns:a16="http://schemas.microsoft.com/office/drawing/2014/main" id="{2C3F7144-26BE-FC82-0130-6C1D2BF79A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19783" y="926809"/>
            <a:ext cx="4077580" cy="426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3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190D-2E27-A14E-0490-370B0C604D77}"/>
              </a:ext>
            </a:extLst>
          </p:cNvPr>
          <p:cNvSpPr>
            <a:spLocks noGrp="1"/>
          </p:cNvSpPr>
          <p:nvPr>
            <p:ph type="title"/>
          </p:nvPr>
        </p:nvSpPr>
        <p:spPr>
          <a:xfrm>
            <a:off x="160421" y="48126"/>
            <a:ext cx="10241280" cy="664304"/>
          </a:xfrm>
        </p:spPr>
        <p:txBody>
          <a:bodyPr/>
          <a:lstStyle/>
          <a:p>
            <a:r>
              <a:rPr lang="en-GB" dirty="0"/>
              <a:t>THE Main culprits</a:t>
            </a:r>
          </a:p>
        </p:txBody>
      </p:sp>
      <p:sp>
        <p:nvSpPr>
          <p:cNvPr id="3" name="Content Placeholder 2">
            <a:extLst>
              <a:ext uri="{FF2B5EF4-FFF2-40B4-BE49-F238E27FC236}">
                <a16:creationId xmlns:a16="http://schemas.microsoft.com/office/drawing/2014/main" id="{5B11C3ED-EF1D-E810-E0BD-8788BEA3E8D7}"/>
              </a:ext>
            </a:extLst>
          </p:cNvPr>
          <p:cNvSpPr>
            <a:spLocks noGrp="1"/>
          </p:cNvSpPr>
          <p:nvPr>
            <p:ph idx="1"/>
          </p:nvPr>
        </p:nvSpPr>
        <p:spPr>
          <a:xfrm>
            <a:off x="180473" y="1069528"/>
            <a:ext cx="11831053" cy="5251062"/>
          </a:xfrm>
        </p:spPr>
        <p:txBody>
          <a:bodyPr>
            <a:normAutofit/>
          </a:bodyPr>
          <a:lstStyle/>
          <a:p>
            <a:r>
              <a:rPr lang="en-GB" sz="2100" dirty="0"/>
              <a:t>HUGE USAGE OF </a:t>
            </a:r>
            <a:r>
              <a:rPr lang="en-GB" sz="2100" dirty="0">
                <a:effectLst>
                  <a:outerShdw blurRad="38100" dist="38100" dir="2700000" algn="tl">
                    <a:srgbClr val="000000">
                      <a:alpha val="43137"/>
                    </a:srgbClr>
                  </a:outerShdw>
                </a:effectLst>
              </a:rPr>
              <a:t>ELECTRICITY </a:t>
            </a:r>
            <a:r>
              <a:rPr lang="en-GB" sz="2100" dirty="0"/>
              <a:t> -  LIGHTS in classrooms / COMPUTER SERVERS</a:t>
            </a:r>
          </a:p>
          <a:p>
            <a:r>
              <a:rPr lang="en-GB" sz="2100" dirty="0"/>
              <a:t>HUGE VOLUMES </a:t>
            </a:r>
            <a:r>
              <a:rPr lang="en-GB" sz="2100" dirty="0">
                <a:effectLst>
                  <a:outerShdw blurRad="38100" dist="38100" dir="2700000" algn="tl">
                    <a:srgbClr val="000000">
                      <a:alpha val="43137"/>
                    </a:srgbClr>
                  </a:outerShdw>
                </a:effectLst>
              </a:rPr>
              <a:t>PRINTING </a:t>
            </a:r>
          </a:p>
          <a:p>
            <a:r>
              <a:rPr lang="en-GB" sz="2100" dirty="0"/>
              <a:t>HUGE VOLUMES OF </a:t>
            </a:r>
            <a:r>
              <a:rPr lang="en-GB" sz="2100" dirty="0">
                <a:effectLst>
                  <a:outerShdw blurRad="38100" dist="38100" dir="2700000" algn="tl">
                    <a:srgbClr val="000000">
                      <a:alpha val="43137"/>
                    </a:srgbClr>
                  </a:outerShdw>
                </a:effectLst>
              </a:rPr>
              <a:t>PAPER</a:t>
            </a:r>
            <a:r>
              <a:rPr lang="en-GB" sz="2100" dirty="0"/>
              <a:t> USED UNECESSARILY</a:t>
            </a:r>
          </a:p>
          <a:p>
            <a:r>
              <a:rPr lang="en-GB" sz="2100" dirty="0">
                <a:effectLst>
                  <a:outerShdw blurRad="38100" dist="38100" dir="2700000" algn="tl">
                    <a:srgbClr val="000000">
                      <a:alpha val="43137"/>
                    </a:srgbClr>
                  </a:outerShdw>
                </a:effectLst>
              </a:rPr>
              <a:t>LITTER</a:t>
            </a:r>
          </a:p>
          <a:p>
            <a:r>
              <a:rPr lang="en-GB" sz="2100" dirty="0">
                <a:effectLst>
                  <a:outerShdw blurRad="38100" dist="38100" dir="2700000" algn="tl">
                    <a:srgbClr val="000000">
                      <a:alpha val="43137"/>
                    </a:srgbClr>
                  </a:outerShdw>
                </a:effectLst>
              </a:rPr>
              <a:t>SINGLE-USE PLASTICS  </a:t>
            </a:r>
            <a:r>
              <a:rPr lang="en-GB" sz="2100" dirty="0"/>
              <a:t>-  PENS, LUNCHES &amp; WATERBOTTLES</a:t>
            </a:r>
          </a:p>
          <a:p>
            <a:r>
              <a:rPr lang="en-GB" sz="2100" dirty="0">
                <a:effectLst>
                  <a:outerShdw blurRad="38100" dist="38100" dir="2700000" algn="tl">
                    <a:srgbClr val="000000">
                      <a:alpha val="43137"/>
                    </a:srgbClr>
                  </a:outerShdw>
                </a:effectLst>
              </a:rPr>
              <a:t>LACK OF KNOWLEDGE/ EDUCATION </a:t>
            </a:r>
            <a:r>
              <a:rPr lang="en-GB" sz="2100" dirty="0"/>
              <a:t>ABOUT LIVING MORE SUSTAINABLY</a:t>
            </a:r>
          </a:p>
          <a:p>
            <a:r>
              <a:rPr lang="en-GB" sz="2100" dirty="0">
                <a:effectLst>
                  <a:outerShdw blurRad="38100" dist="38100" dir="2700000" algn="tl">
                    <a:srgbClr val="000000">
                      <a:alpha val="43137"/>
                    </a:srgbClr>
                  </a:outerShdw>
                </a:effectLst>
              </a:rPr>
              <a:t>WASTED RESOURCES- </a:t>
            </a:r>
            <a:r>
              <a:rPr lang="en-GB" sz="2100" dirty="0"/>
              <a:t>PAINTS/ PLASTIC FOLDERS</a:t>
            </a:r>
          </a:p>
          <a:p>
            <a:r>
              <a:rPr lang="en-GB" sz="2100" dirty="0"/>
              <a:t>LACK OF </a:t>
            </a:r>
            <a:r>
              <a:rPr lang="en-GB" sz="2100" dirty="0">
                <a:effectLst>
                  <a:outerShdw blurRad="38100" dist="38100" dir="2700000" algn="tl">
                    <a:srgbClr val="000000">
                      <a:alpha val="43137"/>
                    </a:srgbClr>
                  </a:outerShdw>
                </a:effectLst>
              </a:rPr>
              <a:t>RECYCLING</a:t>
            </a:r>
            <a:r>
              <a:rPr lang="en-GB" sz="2100" dirty="0"/>
              <a:t> BINS/ OPPORTUNITIES</a:t>
            </a:r>
          </a:p>
          <a:p>
            <a:r>
              <a:rPr lang="en-GB" sz="2100" dirty="0">
                <a:effectLst>
                  <a:outerShdw blurRad="38100" dist="38100" dir="2700000" algn="tl">
                    <a:srgbClr val="000000">
                      <a:alpha val="43137"/>
                    </a:srgbClr>
                  </a:outerShdw>
                </a:effectLst>
              </a:rPr>
              <a:t>MISSED OPPORTUNITIES </a:t>
            </a:r>
            <a:r>
              <a:rPr lang="en-GB" sz="2100" dirty="0"/>
              <a:t>TO ADD POSITIVE ENVIRONMENTAL IMPACT- FUNDRAISING FOR CHARITIES, STUDENT VOLUNTEERS/CLUBS etc.</a:t>
            </a:r>
            <a:endParaRPr lang="en-GB" dirty="0"/>
          </a:p>
          <a:p>
            <a:endParaRPr lang="en-GB" dirty="0"/>
          </a:p>
          <a:p>
            <a:endParaRPr lang="en-GB" dirty="0"/>
          </a:p>
        </p:txBody>
      </p:sp>
    </p:spTree>
    <p:extLst>
      <p:ext uri="{BB962C8B-B14F-4D97-AF65-F5344CB8AC3E}">
        <p14:creationId xmlns:p14="http://schemas.microsoft.com/office/powerpoint/2010/main" val="34940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C948-9EFE-7D58-6A26-6D3B10B6764A}"/>
              </a:ext>
            </a:extLst>
          </p:cNvPr>
          <p:cNvSpPr>
            <a:spLocks noGrp="1"/>
          </p:cNvSpPr>
          <p:nvPr>
            <p:ph type="title"/>
          </p:nvPr>
        </p:nvSpPr>
        <p:spPr>
          <a:xfrm>
            <a:off x="0" y="0"/>
            <a:ext cx="12262757" cy="1686415"/>
          </a:xfrm>
          <a:solidFill>
            <a:schemeClr val="tx2">
              <a:lumMod val="10000"/>
              <a:lumOff val="90000"/>
            </a:schemeClr>
          </a:solidFill>
        </p:spPr>
        <p:txBody>
          <a:bodyPr>
            <a:normAutofit/>
          </a:bodyPr>
          <a:lstStyle/>
          <a:p>
            <a:r>
              <a:rPr lang="en-GB" dirty="0"/>
              <a:t>Department for education sustainability &amp; climate change strategy 2022</a:t>
            </a:r>
          </a:p>
        </p:txBody>
      </p:sp>
      <p:sp>
        <p:nvSpPr>
          <p:cNvPr id="3" name="Content Placeholder 2">
            <a:extLst>
              <a:ext uri="{FF2B5EF4-FFF2-40B4-BE49-F238E27FC236}">
                <a16:creationId xmlns:a16="http://schemas.microsoft.com/office/drawing/2014/main" id="{DAA6CC3D-8FB8-95DD-9EEB-FEE6D36F93BB}"/>
              </a:ext>
            </a:extLst>
          </p:cNvPr>
          <p:cNvSpPr>
            <a:spLocks noGrp="1"/>
          </p:cNvSpPr>
          <p:nvPr>
            <p:ph idx="1"/>
          </p:nvPr>
        </p:nvSpPr>
        <p:spPr>
          <a:xfrm>
            <a:off x="163286" y="1997964"/>
            <a:ext cx="12028714" cy="3959352"/>
          </a:xfrm>
        </p:spPr>
        <p:txBody>
          <a:bodyPr>
            <a:normAutofit fontScale="85000" lnSpcReduction="10000"/>
          </a:bodyPr>
          <a:lstStyle/>
          <a:p>
            <a:pPr marL="0" indent="0">
              <a:buNone/>
            </a:pPr>
            <a:r>
              <a:rPr lang="en-GB" dirty="0"/>
              <a:t>‘DfE has an important role to play in all aspects of sustainability. But the area in which we have the most work to do is reducing our environmental footprint, particularly in the drive to achieve net zero.’</a:t>
            </a:r>
          </a:p>
          <a:p>
            <a:pPr marL="0" indent="0">
              <a:buNone/>
            </a:pPr>
            <a:r>
              <a:rPr lang="en-GB" dirty="0"/>
              <a:t>‘The challenge of climate change is formidable. For children and young people to meet it with determination, and not with despair, we must offer them not just truth, but also hope. Learners need to know the truth about climate change – through knowledge-rich education. They must also be given the hope that they can be agents of change, through hands-on activity and, as they progress, through guidance and programmes allowing them to pursue a green career pathway in their chosen field’</a:t>
            </a:r>
          </a:p>
          <a:p>
            <a:pPr marL="0" indent="0">
              <a:buNone/>
            </a:pPr>
            <a:r>
              <a:rPr lang="en-GB" dirty="0"/>
              <a:t>Through education we have the privilege to be able to engage directly with children and young people who:</a:t>
            </a:r>
          </a:p>
          <a:p>
            <a:pPr marL="0" indent="0">
              <a:buNone/>
            </a:pPr>
            <a:r>
              <a:rPr lang="en-GB" dirty="0"/>
              <a:t>-are passionate about the natural world</a:t>
            </a:r>
          </a:p>
          <a:p>
            <a:pPr marL="0" indent="0">
              <a:buNone/>
            </a:pPr>
            <a:r>
              <a:rPr lang="en-GB" dirty="0"/>
              <a:t>-want to do their best to protect it</a:t>
            </a:r>
          </a:p>
          <a:p>
            <a:pPr marL="0" indent="0">
              <a:buNone/>
            </a:pPr>
            <a:r>
              <a:rPr lang="en-GB" dirty="0"/>
              <a:t>-can influence their wider communities – in a school of only 400 students, the potential reach could be as much as 2,500 people!</a:t>
            </a:r>
          </a:p>
        </p:txBody>
      </p:sp>
    </p:spTree>
    <p:extLst>
      <p:ext uri="{BB962C8B-B14F-4D97-AF65-F5344CB8AC3E}">
        <p14:creationId xmlns:p14="http://schemas.microsoft.com/office/powerpoint/2010/main" val="267523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756A-BC55-01ED-D2A2-FA0A153701EB}"/>
              </a:ext>
            </a:extLst>
          </p:cNvPr>
          <p:cNvSpPr>
            <a:spLocks noGrp="1"/>
          </p:cNvSpPr>
          <p:nvPr>
            <p:ph type="title"/>
          </p:nvPr>
        </p:nvSpPr>
        <p:spPr>
          <a:xfrm>
            <a:off x="114303" y="0"/>
            <a:ext cx="9189203" cy="6404830"/>
          </a:xfrm>
        </p:spPr>
        <p:txBody>
          <a:bodyPr>
            <a:normAutofit fontScale="90000"/>
          </a:bodyPr>
          <a:lstStyle/>
          <a:p>
            <a:r>
              <a:rPr lang="en-GB" sz="4000" b="0" dirty="0">
                <a:effectLst/>
                <a:latin typeface="Blue Ridge SF"/>
                <a:ea typeface="Calibri" panose="020F0502020204030204" pitchFamily="34" charset="0"/>
                <a:cs typeface="Times New Roman" panose="02020603050405020304" pitchFamily="18" charset="0"/>
              </a:rPr>
              <a:t>We are going to require </a:t>
            </a:r>
            <a:r>
              <a:rPr lang="en-GB" sz="4900"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The School</a:t>
            </a:r>
            <a:r>
              <a:rPr lang="en-GB" sz="4000" b="0" dirty="0">
                <a:effectLst/>
                <a:latin typeface="Blue Ridge SF"/>
                <a:ea typeface="Calibri" panose="020F0502020204030204" pitchFamily="34" charset="0"/>
                <a:cs typeface="Times New Roman" panose="02020603050405020304" pitchFamily="18" charset="0"/>
              </a:rPr>
              <a:t>, its </a:t>
            </a:r>
            <a:r>
              <a:rPr lang="en-GB" sz="4900"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staff</a:t>
            </a:r>
            <a:r>
              <a:rPr lang="en-GB" sz="4000" b="0" dirty="0">
                <a:effectLst/>
                <a:latin typeface="Blue Ridge SF"/>
                <a:ea typeface="Calibri" panose="020F0502020204030204" pitchFamily="34" charset="0"/>
                <a:cs typeface="Times New Roman" panose="02020603050405020304" pitchFamily="18" charset="0"/>
              </a:rPr>
              <a:t> and ITS </a:t>
            </a:r>
            <a:r>
              <a:rPr lang="en-GB" sz="4900"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students</a:t>
            </a:r>
            <a:r>
              <a:rPr lang="en-GB" sz="4000" b="0" dirty="0">
                <a:effectLst/>
                <a:latin typeface="Blue Ridge SF"/>
                <a:ea typeface="Calibri" panose="020F0502020204030204" pitchFamily="34" charset="0"/>
                <a:cs typeface="Times New Roman" panose="02020603050405020304" pitchFamily="18" charset="0"/>
              </a:rPr>
              <a:t>, to electronically </a:t>
            </a:r>
            <a:r>
              <a:rPr lang="en-GB" sz="6700" u="sng"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sign a PLEDGE </a:t>
            </a:r>
            <a:br>
              <a:rPr lang="en-GB" sz="6000" b="0" u="sng" dirty="0">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br>
            <a:r>
              <a:rPr lang="en-GB" sz="4000" b="0" dirty="0">
                <a:effectLst/>
                <a:latin typeface="Blue Ridge SF"/>
                <a:ea typeface="Calibri" panose="020F0502020204030204" pitchFamily="34" charset="0"/>
                <a:cs typeface="Times New Roman" panose="02020603050405020304" pitchFamily="18" charset="0"/>
              </a:rPr>
              <a:t>that they will do whatever is in their power to ensure that they and their school have as little negative impact on the environment as possible.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4" name="Picture 3">
            <a:extLst>
              <a:ext uri="{FF2B5EF4-FFF2-40B4-BE49-F238E27FC236}">
                <a16:creationId xmlns:a16="http://schemas.microsoft.com/office/drawing/2014/main" id="{E15F8C08-F330-204B-5839-A87F962E108A}"/>
              </a:ext>
            </a:extLst>
          </p:cNvPr>
          <p:cNvPicPr>
            <a:picLocks noChangeAspect="1"/>
          </p:cNvPicPr>
          <p:nvPr/>
        </p:nvPicPr>
        <p:blipFill>
          <a:blip r:embed="rId3"/>
          <a:stretch>
            <a:fillRect/>
          </a:stretch>
        </p:blipFill>
        <p:spPr>
          <a:xfrm>
            <a:off x="8912087" y="112363"/>
            <a:ext cx="3279913" cy="3429000"/>
          </a:xfrm>
          <a:prstGeom prst="rect">
            <a:avLst/>
          </a:prstGeom>
        </p:spPr>
      </p:pic>
    </p:spTree>
    <p:extLst>
      <p:ext uri="{BB962C8B-B14F-4D97-AF65-F5344CB8AC3E}">
        <p14:creationId xmlns:p14="http://schemas.microsoft.com/office/powerpoint/2010/main" val="397085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C6C9B-8A70-D5A2-71F0-A5CF8F6E370D}"/>
              </a:ext>
            </a:extLst>
          </p:cNvPr>
          <p:cNvSpPr>
            <a:spLocks noGrp="1"/>
          </p:cNvSpPr>
          <p:nvPr>
            <p:ph idx="1"/>
          </p:nvPr>
        </p:nvSpPr>
        <p:spPr>
          <a:xfrm>
            <a:off x="224725" y="252466"/>
            <a:ext cx="11801959" cy="5946855"/>
          </a:xfrm>
        </p:spPr>
        <p:txBody>
          <a:bodyPr>
            <a:normAutofit/>
          </a:bodyPr>
          <a:lstStyle/>
          <a:p>
            <a:pPr marL="0" indent="0">
              <a:buNone/>
            </a:pPr>
            <a:r>
              <a:rPr lang="en-GB" sz="3600" dirty="0">
                <a:effectLst>
                  <a:outerShdw blurRad="38100" dist="38100" dir="2700000" algn="tl">
                    <a:srgbClr val="000000">
                      <a:alpha val="43137"/>
                    </a:srgbClr>
                  </a:outerShdw>
                </a:effectLst>
              </a:rPr>
              <a:t>SCHOOL </a:t>
            </a:r>
            <a:r>
              <a:rPr lang="en-GB" sz="3600" u="sng" dirty="0">
                <a:effectLst>
                  <a:outerShdw blurRad="38100" dist="38100" dir="2700000" algn="tl">
                    <a:srgbClr val="000000">
                      <a:alpha val="43137"/>
                    </a:srgbClr>
                  </a:outerShdw>
                </a:effectLst>
              </a:rPr>
              <a:t>STUDENT</a:t>
            </a:r>
            <a:r>
              <a:rPr lang="en-GB" sz="3600" dirty="0">
                <a:effectLst>
                  <a:outerShdw blurRad="38100" dist="38100" dir="2700000" algn="tl">
                    <a:srgbClr val="000000">
                      <a:alpha val="43137"/>
                    </a:srgbClr>
                  </a:outerShdw>
                </a:effectLst>
              </a:rPr>
              <a:t> PLEDGE:</a:t>
            </a:r>
          </a:p>
          <a:p>
            <a:pPr marL="0" lvl="0" indent="0">
              <a:lnSpc>
                <a:spcPct val="107000"/>
              </a:lnSpc>
              <a:buNone/>
            </a:pPr>
            <a:r>
              <a:rPr lang="en-GB" i="1" dirty="0">
                <a:latin typeface="Blue Ridge SF"/>
                <a:ea typeface="Calibri" panose="020F0502020204030204" pitchFamily="34" charset="0"/>
                <a:cs typeface="Times New Roman" panose="02020603050405020304" pitchFamily="18" charset="0"/>
              </a:rPr>
              <a:t>As a student of Parkstone Grammar School I pledge to:</a:t>
            </a:r>
          </a:p>
          <a:p>
            <a:pPr marL="0" lvl="0" indent="0">
              <a:lnSpc>
                <a:spcPct val="107000"/>
              </a:lnSpc>
              <a:buNone/>
            </a:pPr>
            <a:endParaRPr lang="en-GB" i="1" dirty="0">
              <a:latin typeface="Blue Ridge SF"/>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sz="2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PICK UP LITTER </a:t>
            </a:r>
            <a:r>
              <a:rPr lang="en-GB" dirty="0">
                <a:solidFill>
                  <a:srgbClr val="7030A0"/>
                </a:solidFill>
                <a:effectLst/>
                <a:latin typeface="Blue Ridge SF"/>
                <a:ea typeface="Calibri" panose="020F0502020204030204" pitchFamily="34" charset="0"/>
                <a:cs typeface="Times New Roman" panose="02020603050405020304" pitchFamily="18" charset="0"/>
              </a:rPr>
              <a:t>around school when I see it- even if it’s not mine;</a:t>
            </a:r>
            <a:endParaRPr lang="en-GB"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dirty="0">
                <a:solidFill>
                  <a:srgbClr val="7030A0"/>
                </a:solidFill>
                <a:latin typeface="Blue Ridge SF"/>
                <a:ea typeface="Calibri" panose="020F0502020204030204" pitchFamily="34" charset="0"/>
                <a:cs typeface="Times New Roman" panose="02020603050405020304" pitchFamily="18" charset="0"/>
              </a:rPr>
              <a:t>U</a:t>
            </a:r>
            <a:r>
              <a:rPr lang="en-GB" dirty="0">
                <a:solidFill>
                  <a:srgbClr val="7030A0"/>
                </a:solidFill>
                <a:effectLst/>
                <a:latin typeface="Blue Ridge SF"/>
                <a:ea typeface="Calibri" panose="020F0502020204030204" pitchFamily="34" charset="0"/>
                <a:cs typeface="Times New Roman" panose="02020603050405020304" pitchFamily="18" charset="0"/>
              </a:rPr>
              <a:t>se the </a:t>
            </a:r>
            <a:r>
              <a:rPr lang="en-GB" sz="2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RECYCLING BINS </a:t>
            </a:r>
            <a:r>
              <a:rPr lang="en-GB" dirty="0">
                <a:solidFill>
                  <a:srgbClr val="7030A0"/>
                </a:solidFill>
                <a:effectLst/>
                <a:latin typeface="Blue Ridge SF"/>
                <a:ea typeface="Calibri" panose="020F0502020204030204" pitchFamily="34" charset="0"/>
                <a:cs typeface="Times New Roman" panose="02020603050405020304" pitchFamily="18" charset="0"/>
              </a:rPr>
              <a:t>whenever relevant; </a:t>
            </a:r>
            <a:endParaRPr lang="en-GB"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dirty="0">
                <a:solidFill>
                  <a:srgbClr val="7030A0"/>
                </a:solidFill>
                <a:effectLst/>
                <a:latin typeface="Blue Ridge SF"/>
                <a:ea typeface="Calibri" panose="020F0502020204030204" pitchFamily="34" charset="0"/>
                <a:cs typeface="Times New Roman" panose="02020603050405020304" pitchFamily="18" charset="0"/>
              </a:rPr>
              <a:t>Use the </a:t>
            </a:r>
            <a:r>
              <a:rPr lang="en-GB" sz="2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PEN GRAVEYARDS </a:t>
            </a:r>
            <a:r>
              <a:rPr lang="en-GB" dirty="0">
                <a:solidFill>
                  <a:srgbClr val="7030A0"/>
                </a:solidFill>
                <a:effectLst/>
                <a:latin typeface="Blue Ridge SF"/>
                <a:ea typeface="Calibri" panose="020F0502020204030204" pitchFamily="34" charset="0"/>
                <a:cs typeface="Times New Roman" panose="02020603050405020304" pitchFamily="18" charset="0"/>
              </a:rPr>
              <a:t>in all the tutor bases and classrooms around School</a:t>
            </a:r>
            <a:endParaRPr lang="en-GB"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Blue Ridge SF"/>
              <a:buChar char="-"/>
            </a:pPr>
            <a:r>
              <a:rPr lang="en-GB" dirty="0">
                <a:solidFill>
                  <a:srgbClr val="7030A0"/>
                </a:solidFill>
                <a:latin typeface="Blue Ridge SF"/>
                <a:ea typeface="Calibri" panose="020F0502020204030204" pitchFamily="34" charset="0"/>
                <a:cs typeface="Times New Roman" panose="02020603050405020304" pitchFamily="18" charset="0"/>
              </a:rPr>
              <a:t>O</a:t>
            </a:r>
            <a:r>
              <a:rPr lang="en-GB" dirty="0">
                <a:solidFill>
                  <a:srgbClr val="7030A0"/>
                </a:solidFill>
                <a:effectLst/>
                <a:latin typeface="Blue Ridge SF"/>
                <a:ea typeface="Calibri" panose="020F0502020204030204" pitchFamily="34" charset="0"/>
                <a:cs typeface="Times New Roman" panose="02020603050405020304" pitchFamily="18" charset="0"/>
              </a:rPr>
              <a:t>nly use </a:t>
            </a:r>
            <a:r>
              <a:rPr lang="en-GB" sz="2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RE-USABLE WATER CANTEENS </a:t>
            </a:r>
            <a:r>
              <a:rPr lang="en-GB" dirty="0">
                <a:solidFill>
                  <a:srgbClr val="7030A0"/>
                </a:solidFill>
                <a:effectLst/>
                <a:latin typeface="Blue Ridge SF"/>
                <a:ea typeface="Calibri" panose="020F0502020204030204" pitchFamily="34" charset="0"/>
                <a:cs typeface="Times New Roman" panose="02020603050405020304" pitchFamily="18" charset="0"/>
              </a:rPr>
              <a:t>strictly no plastic bottles in School!</a:t>
            </a:r>
          </a:p>
          <a:p>
            <a:pPr marL="342900" lvl="0" indent="-342900">
              <a:lnSpc>
                <a:spcPct val="107000"/>
              </a:lnSpc>
              <a:spcAft>
                <a:spcPts val="800"/>
              </a:spcAft>
              <a:buFont typeface="Blue Ridge SF"/>
              <a:buChar char="-"/>
            </a:pPr>
            <a:r>
              <a:rPr lang="en-GB" dirty="0">
                <a:solidFill>
                  <a:srgbClr val="7030A0"/>
                </a:solidFill>
                <a:effectLst/>
                <a:latin typeface="Blue Ridge SF"/>
                <a:ea typeface="Calibri" panose="020F0502020204030204" pitchFamily="34" charset="0"/>
                <a:cs typeface="Times New Roman" panose="02020603050405020304" pitchFamily="18" charset="0"/>
              </a:rPr>
              <a:t>Wherever possible, </a:t>
            </a:r>
            <a:r>
              <a:rPr lang="en-GB" sz="2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NOT BUY SINGLE USE PLASTICS </a:t>
            </a:r>
            <a:r>
              <a:rPr lang="en-GB" dirty="0">
                <a:solidFill>
                  <a:srgbClr val="7030A0"/>
                </a:solidFill>
                <a:effectLst/>
                <a:latin typeface="Blue Ridge SF"/>
                <a:ea typeface="Calibri" panose="020F0502020204030204" pitchFamily="34" charset="0"/>
                <a:cs typeface="Times New Roman" panose="02020603050405020304" pitchFamily="18" charset="0"/>
              </a:rPr>
              <a:t>when I bring my lunches into School</a:t>
            </a:r>
          </a:p>
          <a:p>
            <a:pPr marL="342900" lvl="0" indent="-342900">
              <a:lnSpc>
                <a:spcPct val="107000"/>
              </a:lnSpc>
              <a:spcAft>
                <a:spcPts val="800"/>
              </a:spcAft>
              <a:buFont typeface="Blue Ridge SF"/>
              <a:buChar char="-"/>
            </a:pPr>
            <a:r>
              <a:rPr lang="en-GB" dirty="0">
                <a:solidFill>
                  <a:srgbClr val="7030A0"/>
                </a:solidFill>
                <a:latin typeface="Blue Ridge SF"/>
                <a:ea typeface="Calibri" panose="020F0502020204030204" pitchFamily="34" charset="0"/>
                <a:cs typeface="Times New Roman" panose="02020603050405020304" pitchFamily="18" charset="0"/>
              </a:rPr>
              <a:t>Try </a:t>
            </a:r>
            <a:r>
              <a:rPr lang="en-GB" sz="24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NOT TO WASTE MATERIALS/ RESOURCES </a:t>
            </a:r>
            <a:r>
              <a:rPr lang="en-GB" dirty="0">
                <a:solidFill>
                  <a:srgbClr val="7030A0"/>
                </a:solidFill>
                <a:latin typeface="Blue Ridge SF"/>
                <a:ea typeface="Calibri" panose="020F0502020204030204" pitchFamily="34" charset="0"/>
                <a:cs typeface="Times New Roman" panose="02020603050405020304" pitchFamily="18" charset="0"/>
              </a:rPr>
              <a:t>or use more then I need e.g. paints in Art or blue tissue when cleaning up</a:t>
            </a:r>
            <a:endParaRPr lang="en-GB"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75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C6C9B-8A70-D5A2-71F0-A5CF8F6E370D}"/>
              </a:ext>
            </a:extLst>
          </p:cNvPr>
          <p:cNvSpPr>
            <a:spLocks noGrp="1"/>
          </p:cNvSpPr>
          <p:nvPr>
            <p:ph idx="1"/>
          </p:nvPr>
        </p:nvSpPr>
        <p:spPr>
          <a:xfrm>
            <a:off x="195020" y="0"/>
            <a:ext cx="11801959" cy="6400800"/>
          </a:xfrm>
        </p:spPr>
        <p:txBody>
          <a:bodyPr>
            <a:normAutofit/>
          </a:bodyPr>
          <a:lstStyle/>
          <a:p>
            <a:pPr marL="0" indent="0">
              <a:buNone/>
            </a:pPr>
            <a:r>
              <a:rPr lang="en-GB" sz="3600" dirty="0">
                <a:effectLst>
                  <a:outerShdw blurRad="38100" dist="38100" dir="2700000" algn="tl">
                    <a:srgbClr val="000000">
                      <a:alpha val="43137"/>
                    </a:srgbClr>
                  </a:outerShdw>
                </a:effectLst>
              </a:rPr>
              <a:t>SCHOOL </a:t>
            </a:r>
            <a:r>
              <a:rPr lang="en-GB" sz="3600" u="sng" dirty="0">
                <a:effectLst>
                  <a:outerShdw blurRad="38100" dist="38100" dir="2700000" algn="tl">
                    <a:srgbClr val="000000">
                      <a:alpha val="43137"/>
                    </a:srgbClr>
                  </a:outerShdw>
                </a:effectLst>
              </a:rPr>
              <a:t>STAFF</a:t>
            </a:r>
            <a:r>
              <a:rPr lang="en-GB" sz="3600" dirty="0">
                <a:effectLst>
                  <a:outerShdw blurRad="38100" dist="38100" dir="2700000" algn="tl">
                    <a:srgbClr val="000000">
                      <a:alpha val="43137"/>
                    </a:srgbClr>
                  </a:outerShdw>
                </a:effectLst>
              </a:rPr>
              <a:t> PLEDGE:</a:t>
            </a:r>
          </a:p>
          <a:p>
            <a:pPr marL="0" lvl="0" indent="0">
              <a:lnSpc>
                <a:spcPct val="107000"/>
              </a:lnSpc>
              <a:buNone/>
            </a:pPr>
            <a:r>
              <a:rPr lang="en-GB" i="1" dirty="0">
                <a:latin typeface="Blue Ridge SF"/>
                <a:ea typeface="Calibri" panose="020F0502020204030204" pitchFamily="34" charset="0"/>
                <a:cs typeface="Times New Roman" panose="02020603050405020304" pitchFamily="18" charset="0"/>
              </a:rPr>
              <a:t>As a member of staff of Parkstone Grammar School I pledge to:</a:t>
            </a:r>
            <a:endParaRPr lang="en-GB" sz="800" i="1" dirty="0">
              <a:latin typeface="Blue Ridge SF"/>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sz="20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TURN LIGHTS OFF </a:t>
            </a:r>
            <a:r>
              <a:rPr lang="en-GB" sz="2000" dirty="0">
                <a:solidFill>
                  <a:srgbClr val="7030A0"/>
                </a:solidFill>
                <a:effectLst/>
                <a:latin typeface="Blue Ridge SF"/>
                <a:ea typeface="Calibri" panose="020F0502020204030204" pitchFamily="34" charset="0"/>
                <a:cs typeface="Times New Roman" panose="02020603050405020304" pitchFamily="18" charset="0"/>
              </a:rPr>
              <a:t>when leaving classrooms; </a:t>
            </a:r>
            <a:endPar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dirty="0">
                <a:solidFill>
                  <a:srgbClr val="7030A0"/>
                </a:solidFill>
                <a:latin typeface="Blue Ridge SF"/>
                <a:ea typeface="Calibri" panose="020F0502020204030204" pitchFamily="34" charset="0"/>
                <a:cs typeface="Times New Roman" panose="02020603050405020304" pitchFamily="18" charset="0"/>
              </a:rPr>
              <a:t>Consciously attempt to </a:t>
            </a:r>
            <a:r>
              <a:rPr lang="en-GB" sz="20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REDUCE PAPER PRINTING VOLUME </a:t>
            </a:r>
            <a:r>
              <a:rPr lang="en-GB" sz="2000" dirty="0">
                <a:solidFill>
                  <a:srgbClr val="7030A0"/>
                </a:solidFill>
                <a:effectLst/>
                <a:latin typeface="Blue Ridge SF"/>
                <a:ea typeface="Calibri" panose="020F0502020204030204" pitchFamily="34" charset="0"/>
                <a:cs typeface="Times New Roman" panose="02020603050405020304" pitchFamily="18" charset="0"/>
              </a:rPr>
              <a:t>both by printing 2 pages onto 1 sheet wherever possible, and by </a:t>
            </a:r>
            <a:r>
              <a:rPr lang="en-GB" sz="20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USING ONLINE ELECTRONIC FORMATS OF </a:t>
            </a:r>
            <a:r>
              <a:rPr lang="en-GB"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SHARING INFORMATION &amp; WORKSHEETS </a:t>
            </a:r>
            <a:r>
              <a:rPr lang="en-GB" sz="2000" dirty="0">
                <a:solidFill>
                  <a:srgbClr val="7030A0"/>
                </a:solidFill>
                <a:effectLst/>
                <a:latin typeface="Blue Ridge SF"/>
                <a:ea typeface="Calibri" panose="020F0502020204030204" pitchFamily="34" charset="0"/>
                <a:cs typeface="Times New Roman" panose="02020603050405020304" pitchFamily="18" charset="0"/>
              </a:rPr>
              <a:t>with students, as opposed to printing off reams of paper; </a:t>
            </a:r>
            <a:endParaRPr lang="en-GB" sz="18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sz="2000" dirty="0">
                <a:solidFill>
                  <a:srgbClr val="7030A0"/>
                </a:solidFill>
                <a:effectLst/>
                <a:latin typeface="Blue Ridge SF"/>
                <a:ea typeface="Calibri" panose="020F0502020204030204" pitchFamily="34" charset="0"/>
                <a:cs typeface="Times New Roman" panose="02020603050405020304" pitchFamily="18" charset="0"/>
              </a:rPr>
              <a:t>Use </a:t>
            </a:r>
            <a:r>
              <a:rPr lang="en-GB" sz="20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FILES/FOLDERS </a:t>
            </a:r>
            <a:r>
              <a:rPr lang="en-GB" sz="2000" dirty="0">
                <a:solidFill>
                  <a:srgbClr val="7030A0"/>
                </a:solidFill>
                <a:effectLst/>
                <a:latin typeface="Blue Ridge SF"/>
                <a:ea typeface="Calibri" panose="020F0502020204030204" pitchFamily="34" charset="0"/>
                <a:cs typeface="Times New Roman" panose="02020603050405020304" pitchFamily="18" charset="0"/>
              </a:rPr>
              <a:t>from Year 7 instead of exercise books into which students are asked to stick paper onto paper!?; </a:t>
            </a:r>
            <a:endPar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PICK UP LITTER </a:t>
            </a:r>
            <a:r>
              <a:rPr lang="en-GB" sz="2000" dirty="0">
                <a:solidFill>
                  <a:srgbClr val="7030A0"/>
                </a:solidFill>
                <a:effectLst/>
                <a:latin typeface="Blue Ridge SF"/>
                <a:ea typeface="Calibri" panose="020F0502020204030204" pitchFamily="34" charset="0"/>
                <a:cs typeface="Times New Roman" panose="02020603050405020304" pitchFamily="18" charset="0"/>
              </a:rPr>
              <a:t>around school when I see it- even if it’s not mine;</a:t>
            </a:r>
            <a:endPar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dirty="0">
                <a:solidFill>
                  <a:srgbClr val="7030A0"/>
                </a:solidFill>
                <a:latin typeface="Blue Ridge SF"/>
                <a:ea typeface="Calibri" panose="020F0502020204030204" pitchFamily="34" charset="0"/>
                <a:cs typeface="Times New Roman" panose="02020603050405020304" pitchFamily="18" charset="0"/>
              </a:rPr>
              <a:t>U</a:t>
            </a:r>
            <a:r>
              <a:rPr lang="en-GB" sz="2000" dirty="0">
                <a:solidFill>
                  <a:srgbClr val="7030A0"/>
                </a:solidFill>
                <a:effectLst/>
                <a:latin typeface="Blue Ridge SF"/>
                <a:ea typeface="Calibri" panose="020F0502020204030204" pitchFamily="34" charset="0"/>
                <a:cs typeface="Times New Roman" panose="02020603050405020304" pitchFamily="18" charset="0"/>
              </a:rPr>
              <a:t>se the </a:t>
            </a:r>
            <a:r>
              <a:rPr lang="en-GB" sz="20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RECYCLING BINS </a:t>
            </a:r>
            <a:r>
              <a:rPr lang="en-GB" sz="2000" dirty="0">
                <a:solidFill>
                  <a:srgbClr val="7030A0"/>
                </a:solidFill>
                <a:effectLst/>
                <a:latin typeface="Blue Ridge SF"/>
                <a:ea typeface="Calibri" panose="020F0502020204030204" pitchFamily="34" charset="0"/>
                <a:cs typeface="Times New Roman" panose="02020603050405020304" pitchFamily="18" charset="0"/>
              </a:rPr>
              <a:t>whenever relevant; </a:t>
            </a:r>
            <a:endPar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Blue Ridge SF"/>
              <a:buChar char="-"/>
            </a:pPr>
            <a:r>
              <a:rPr lang="en-GB" sz="2000" dirty="0">
                <a:solidFill>
                  <a:srgbClr val="7030A0"/>
                </a:solidFill>
                <a:effectLst/>
                <a:latin typeface="Blue Ridge SF"/>
                <a:ea typeface="Calibri" panose="020F0502020204030204" pitchFamily="34" charset="0"/>
                <a:cs typeface="Times New Roman" panose="02020603050405020304" pitchFamily="18" charset="0"/>
              </a:rPr>
              <a:t>Use the </a:t>
            </a:r>
            <a:r>
              <a:rPr lang="en-GB" sz="20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PEN GRAVEYARDS </a:t>
            </a:r>
            <a:r>
              <a:rPr lang="en-GB" sz="2000" dirty="0">
                <a:solidFill>
                  <a:srgbClr val="7030A0"/>
                </a:solidFill>
                <a:effectLst/>
                <a:latin typeface="Blue Ridge SF"/>
                <a:ea typeface="Calibri" panose="020F0502020204030204" pitchFamily="34" charset="0"/>
                <a:cs typeface="Times New Roman" panose="02020603050405020304" pitchFamily="18" charset="0"/>
              </a:rPr>
              <a:t>in all the tutor bases and classrooms around School</a:t>
            </a:r>
            <a:endPar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Blue Ridge SF"/>
              <a:buChar char="-"/>
            </a:pPr>
            <a:r>
              <a:rPr lang="en-GB" sz="2000" dirty="0">
                <a:solidFill>
                  <a:srgbClr val="7030A0"/>
                </a:solidFill>
                <a:effectLst/>
                <a:latin typeface="Blue Ridge SF"/>
                <a:ea typeface="Calibri" panose="020F0502020204030204" pitchFamily="34" charset="0"/>
                <a:cs typeface="Times New Roman" panose="02020603050405020304" pitchFamily="18" charset="0"/>
              </a:rPr>
              <a:t>only use </a:t>
            </a:r>
            <a:r>
              <a:rPr lang="en-GB" sz="2000"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RE-USABLE WATER CANTEENS </a:t>
            </a:r>
            <a:r>
              <a:rPr lang="en-GB" sz="2000" dirty="0">
                <a:solidFill>
                  <a:srgbClr val="7030A0"/>
                </a:solidFill>
                <a:effectLst/>
                <a:latin typeface="Blue Ridge SF"/>
                <a:ea typeface="Calibri" panose="020F0502020204030204" pitchFamily="34" charset="0"/>
                <a:cs typeface="Times New Roman" panose="02020603050405020304" pitchFamily="18" charset="0"/>
              </a:rPr>
              <a:t>strictly no plastic bottles in School!</a:t>
            </a:r>
          </a:p>
          <a:p>
            <a:pPr marL="342900" lvl="0" indent="-342900">
              <a:lnSpc>
                <a:spcPct val="107000"/>
              </a:lnSpc>
              <a:spcAft>
                <a:spcPts val="800"/>
              </a:spcAft>
              <a:buFont typeface="Blue Ridge SF"/>
              <a:buChar char="-"/>
            </a:pPr>
            <a:r>
              <a:rPr lang="en-GB" dirty="0">
                <a:solidFill>
                  <a:srgbClr val="7030A0"/>
                </a:solidFill>
                <a:effectLst/>
                <a:latin typeface="Blue Ridge SF"/>
                <a:ea typeface="Calibri" panose="020F0502020204030204" pitchFamily="34" charset="0"/>
                <a:cs typeface="Times New Roman" panose="02020603050405020304" pitchFamily="18" charset="0"/>
              </a:rPr>
              <a:t>Wherever possible </a:t>
            </a:r>
            <a:r>
              <a:rPr lang="en-GB" dirty="0">
                <a:solidFill>
                  <a:srgbClr val="7030A0"/>
                </a:solidFill>
                <a:effectLst>
                  <a:outerShdw blurRad="38100" dist="38100" dir="2700000" algn="tl">
                    <a:srgbClr val="000000">
                      <a:alpha val="43137"/>
                    </a:srgbClr>
                  </a:outerShdw>
                </a:effectLst>
                <a:latin typeface="Blue Ridge SF"/>
                <a:ea typeface="Calibri" panose="020F0502020204030204" pitchFamily="34" charset="0"/>
                <a:cs typeface="Times New Roman" panose="02020603050405020304" pitchFamily="18" charset="0"/>
              </a:rPr>
              <a:t>NOT BUY SINGLE USE PLASTICS </a:t>
            </a:r>
            <a:r>
              <a:rPr lang="en-GB" dirty="0">
                <a:solidFill>
                  <a:srgbClr val="7030A0"/>
                </a:solidFill>
                <a:effectLst/>
                <a:latin typeface="Blue Ridge SF"/>
                <a:ea typeface="Calibri" panose="020F0502020204030204" pitchFamily="34" charset="0"/>
                <a:cs typeface="Times New Roman" panose="02020603050405020304" pitchFamily="18" charset="0"/>
              </a:rPr>
              <a:t>when I bring my lunches into School</a:t>
            </a:r>
          </a:p>
          <a:p>
            <a:pPr marL="342900" lvl="0" indent="-342900">
              <a:lnSpc>
                <a:spcPct val="107000"/>
              </a:lnSpc>
              <a:spcAft>
                <a:spcPts val="800"/>
              </a:spcAft>
              <a:buFont typeface="Blue Ridge SF"/>
              <a:buChar char="-"/>
            </a:pPr>
            <a:r>
              <a:rPr lang="en-GB"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Train &amp; empower my students to keep </a:t>
            </a:r>
            <a:r>
              <a:rPr lang="en-GB"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WASTAGE OF RESOURCES </a:t>
            </a:r>
            <a:r>
              <a:rPr lang="en-GB"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a minimum</a:t>
            </a:r>
          </a:p>
        </p:txBody>
      </p:sp>
    </p:spTree>
    <p:extLst>
      <p:ext uri="{BB962C8B-B14F-4D97-AF65-F5344CB8AC3E}">
        <p14:creationId xmlns:p14="http://schemas.microsoft.com/office/powerpoint/2010/main" val="133661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C6C9B-8A70-D5A2-71F0-A5CF8F6E370D}"/>
              </a:ext>
            </a:extLst>
          </p:cNvPr>
          <p:cNvSpPr>
            <a:spLocks noGrp="1"/>
          </p:cNvSpPr>
          <p:nvPr>
            <p:ph idx="1"/>
          </p:nvPr>
        </p:nvSpPr>
        <p:spPr>
          <a:xfrm>
            <a:off x="1" y="98938"/>
            <a:ext cx="12191999" cy="6759062"/>
          </a:xfrm>
          <a:solidFill>
            <a:schemeClr val="bg1"/>
          </a:solidFill>
        </p:spPr>
        <p:txBody>
          <a:bodyPr>
            <a:normAutofit fontScale="47500" lnSpcReduction="20000"/>
          </a:bodyPr>
          <a:lstStyle/>
          <a:p>
            <a:pPr marL="0" indent="0">
              <a:buNone/>
            </a:pPr>
            <a:r>
              <a:rPr lang="en-GB" sz="3600" u="sng" dirty="0">
                <a:effectLst>
                  <a:outerShdw blurRad="38100" dist="38100" dir="2700000" algn="tl">
                    <a:srgbClr val="000000">
                      <a:alpha val="43137"/>
                    </a:srgbClr>
                  </a:outerShdw>
                </a:effectLst>
              </a:rPr>
              <a:t>SCHOOL</a:t>
            </a:r>
            <a:r>
              <a:rPr lang="en-GB" sz="3600" dirty="0">
                <a:effectLst>
                  <a:outerShdw blurRad="38100" dist="38100" dir="2700000" algn="tl">
                    <a:srgbClr val="000000">
                      <a:alpha val="43137"/>
                    </a:srgbClr>
                  </a:outerShdw>
                </a:effectLst>
              </a:rPr>
              <a:t> PLEDGE:</a:t>
            </a:r>
          </a:p>
          <a:p>
            <a:pPr marL="0" lvl="0" indent="0">
              <a:lnSpc>
                <a:spcPct val="107000"/>
              </a:lnSpc>
              <a:buNone/>
            </a:pPr>
            <a:r>
              <a:rPr lang="en-GB" sz="2300" i="1" dirty="0">
                <a:latin typeface="Blue Ridge SF"/>
                <a:ea typeface="Calibri" panose="020F0502020204030204" pitchFamily="34" charset="0"/>
                <a:cs typeface="Times New Roman" panose="02020603050405020304" pitchFamily="18" charset="0"/>
              </a:rPr>
              <a:t>Parkstone Grammar School pledges to:</a:t>
            </a:r>
          </a:p>
          <a:p>
            <a:pPr marL="0" lvl="0" indent="0">
              <a:lnSpc>
                <a:spcPct val="107000"/>
              </a:lnSpc>
              <a:buNone/>
            </a:pPr>
            <a:endParaRPr lang="en-GB" sz="900" i="1" dirty="0">
              <a:latin typeface="Blue Ridge SF"/>
              <a:ea typeface="Calibri" panose="020F0502020204030204" pitchFamily="34" charset="0"/>
              <a:cs typeface="Times New Roman" panose="02020603050405020304" pitchFamily="18" charset="0"/>
            </a:endParaRPr>
          </a:p>
          <a:p>
            <a:pPr marL="0" lvl="0" indent="0">
              <a:spcBef>
                <a:spcPts val="0"/>
              </a:spcBef>
              <a:buFontTx/>
              <a:buChar char="-"/>
            </a:pPr>
            <a:r>
              <a:rPr lang="en-GB" sz="2900" dirty="0">
                <a:solidFill>
                  <a:srgbClr val="7030A0"/>
                </a:solidFill>
                <a:latin typeface="Blue Ridge SF"/>
                <a:ea typeface="Calibri" panose="020F0502020204030204" pitchFamily="34" charset="0"/>
                <a:cs typeface="Times New Roman" panose="02020603050405020304" pitchFamily="18" charset="0"/>
              </a:rPr>
              <a:t>C</a:t>
            </a:r>
            <a:r>
              <a:rPr lang="en-GB" sz="2900" dirty="0">
                <a:solidFill>
                  <a:srgbClr val="7030A0"/>
                </a:solidFill>
                <a:effectLst/>
                <a:latin typeface="Blue Ridge SF"/>
                <a:ea typeface="Calibri" panose="020F0502020204030204" pitchFamily="34" charset="0"/>
                <a:cs typeface="Times New Roman" panose="02020603050405020304" pitchFamily="18" charset="0"/>
              </a:rPr>
              <a:t>ommit to creation of an </a:t>
            </a:r>
            <a:r>
              <a:rPr lang="en-GB" sz="3300" b="1" dirty="0">
                <a:solidFill>
                  <a:srgbClr val="7030A0"/>
                </a:solidFill>
                <a:effectLst/>
                <a:latin typeface="Blue Ridge SF"/>
                <a:ea typeface="Calibri" panose="020F0502020204030204" pitchFamily="34" charset="0"/>
                <a:cs typeface="Times New Roman" panose="02020603050405020304" pitchFamily="18" charset="0"/>
              </a:rPr>
              <a:t>ECO TEAM CLUB </a:t>
            </a:r>
            <a:r>
              <a:rPr lang="en-GB" sz="2900" dirty="0">
                <a:solidFill>
                  <a:srgbClr val="7030A0"/>
                </a:solidFill>
                <a:effectLst/>
                <a:latin typeface="Blue Ridge SF"/>
                <a:ea typeface="Calibri" panose="020F0502020204030204" pitchFamily="34" charset="0"/>
                <a:cs typeface="Times New Roman" panose="02020603050405020304" pitchFamily="18" charset="0"/>
              </a:rPr>
              <a:t>and support it’s work, which would include:</a:t>
            </a:r>
            <a:r>
              <a:rPr lang="en-GB" sz="2900" dirty="0">
                <a:latin typeface="Calibri" panose="020F0502020204030204" pitchFamily="34" charset="0"/>
                <a:ea typeface="Calibri" panose="020F0502020204030204" pitchFamily="34" charset="0"/>
                <a:cs typeface="Times New Roman" panose="02020603050405020304" pitchFamily="18" charset="0"/>
              </a:rPr>
              <a:t> </a:t>
            </a:r>
          </a:p>
          <a:p>
            <a:pPr marL="273050" lvl="0" indent="0">
              <a:spcBef>
                <a:spcPts val="0"/>
              </a:spcBef>
              <a:buFontTx/>
              <a:buChar char="-"/>
            </a:pPr>
            <a:r>
              <a:rPr lang="en-GB" sz="2900" dirty="0">
                <a:solidFill>
                  <a:srgbClr val="7030A0"/>
                </a:solidFill>
                <a:effectLst/>
                <a:latin typeface="Blue Ridge SF"/>
                <a:ea typeface="Calibri" panose="020F0502020204030204" pitchFamily="34" charset="0"/>
                <a:cs typeface="Times New Roman" panose="02020603050405020304" pitchFamily="18" charset="0"/>
              </a:rPr>
              <a:t>weekly litter picks; </a:t>
            </a:r>
          </a:p>
          <a:p>
            <a:pPr marL="273050" lvl="0" indent="0">
              <a:spcBef>
                <a:spcPts val="0"/>
              </a:spcBef>
              <a:buFontTx/>
              <a:buChar char="-"/>
            </a:pPr>
            <a:r>
              <a:rPr lang="en-GB" sz="2900" dirty="0">
                <a:solidFill>
                  <a:srgbClr val="7030A0"/>
                </a:solidFill>
                <a:effectLst/>
                <a:latin typeface="Blue Ridge SF"/>
                <a:ea typeface="Calibri" panose="020F0502020204030204" pitchFamily="34" charset="0"/>
                <a:cs typeface="Times New Roman" panose="02020603050405020304" pitchFamily="18" charset="0"/>
              </a:rPr>
              <a:t>creating and regularly emptying pen graveyards; </a:t>
            </a:r>
          </a:p>
          <a:p>
            <a:pPr marL="273050" lvl="0" indent="0">
              <a:spcBef>
                <a:spcPts val="0"/>
              </a:spcBef>
              <a:buFontTx/>
              <a:buChar char="-"/>
            </a:pPr>
            <a:r>
              <a:rPr lang="en-GB" sz="2900" dirty="0">
                <a:solidFill>
                  <a:srgbClr val="7030A0"/>
                </a:solidFill>
                <a:effectLst/>
                <a:latin typeface="Blue Ridge SF"/>
                <a:ea typeface="Calibri" panose="020F0502020204030204" pitchFamily="34" charset="0"/>
                <a:cs typeface="Times New Roman" panose="02020603050405020304" pitchFamily="18" charset="0"/>
              </a:rPr>
              <a:t>educating the school through assemblies</a:t>
            </a:r>
            <a:r>
              <a:rPr lang="en-GB" sz="2900" dirty="0">
                <a:solidFill>
                  <a:srgbClr val="7030A0"/>
                </a:solidFill>
                <a:latin typeface="Blue Ridge SF"/>
                <a:ea typeface="Calibri" panose="020F0502020204030204" pitchFamily="34" charset="0"/>
                <a:cs typeface="Times New Roman" panose="02020603050405020304" pitchFamily="18" charset="0"/>
              </a:rPr>
              <a:t>; </a:t>
            </a:r>
          </a:p>
          <a:p>
            <a:pPr marL="273050" lvl="0" indent="0">
              <a:spcBef>
                <a:spcPts val="0"/>
              </a:spcBef>
              <a:buFontTx/>
              <a:buChar char="-"/>
            </a:pPr>
            <a:r>
              <a:rPr lang="en-GB" sz="2900" dirty="0">
                <a:solidFill>
                  <a:srgbClr val="7030A0"/>
                </a:solidFill>
                <a:latin typeface="Blue Ridge SF"/>
                <a:ea typeface="Calibri" panose="020F0502020204030204" pitchFamily="34" charset="0"/>
                <a:cs typeface="Times New Roman" panose="02020603050405020304" pitchFamily="18" charset="0"/>
              </a:rPr>
              <a:t>running </a:t>
            </a:r>
            <a:r>
              <a:rPr lang="en-GB" sz="2900" dirty="0">
                <a:solidFill>
                  <a:srgbClr val="7030A0"/>
                </a:solidFill>
                <a:effectLst/>
                <a:latin typeface="Blue Ridge SF"/>
                <a:ea typeface="Calibri" panose="020F0502020204030204" pitchFamily="34" charset="0"/>
                <a:cs typeface="Times New Roman" panose="02020603050405020304" pitchFamily="18" charset="0"/>
              </a:rPr>
              <a:t>fundraising activities such as clothes swaps or non-uniform days; </a:t>
            </a:r>
          </a:p>
          <a:p>
            <a:pPr marL="273050" lvl="0" indent="0">
              <a:spcBef>
                <a:spcPts val="0"/>
              </a:spcBef>
              <a:buFontTx/>
              <a:buChar char="-"/>
            </a:pPr>
            <a:r>
              <a:rPr lang="en-GB" sz="2900" dirty="0">
                <a:solidFill>
                  <a:srgbClr val="7030A0"/>
                </a:solidFill>
                <a:effectLst/>
                <a:latin typeface="Blue Ridge SF"/>
                <a:ea typeface="Calibri" panose="020F0502020204030204" pitchFamily="34" charset="0"/>
                <a:cs typeface="Times New Roman" panose="02020603050405020304" pitchFamily="18" charset="0"/>
              </a:rPr>
              <a:t>putting up bird boxes and more!  </a:t>
            </a: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GB" sz="2900" dirty="0">
                <a:solidFill>
                  <a:srgbClr val="7030A0"/>
                </a:solidFill>
                <a:latin typeface="Blue Ridge SF"/>
                <a:ea typeface="Calibri" panose="020F0502020204030204" pitchFamily="34" charset="0"/>
                <a:cs typeface="Times New Roman" panose="02020603050405020304" pitchFamily="18" charset="0"/>
              </a:rPr>
              <a:t>C</a:t>
            </a:r>
            <a:r>
              <a:rPr lang="en-GB" sz="2900" dirty="0">
                <a:solidFill>
                  <a:srgbClr val="7030A0"/>
                </a:solidFill>
                <a:effectLst/>
                <a:latin typeface="Blue Ridge SF"/>
                <a:ea typeface="Calibri" panose="020F0502020204030204" pitchFamily="34" charset="0"/>
                <a:cs typeface="Times New Roman" panose="02020603050405020304" pitchFamily="18" charset="0"/>
              </a:rPr>
              <a:t>ommit to creation of a </a:t>
            </a:r>
            <a:r>
              <a:rPr lang="en-GB" sz="3300" b="1" dirty="0">
                <a:solidFill>
                  <a:srgbClr val="7030A0"/>
                </a:solidFill>
                <a:effectLst/>
                <a:latin typeface="Blue Ridge SF"/>
                <a:ea typeface="Calibri" panose="020F0502020204030204" pitchFamily="34" charset="0"/>
                <a:cs typeface="Times New Roman" panose="02020603050405020304" pitchFamily="18" charset="0"/>
              </a:rPr>
              <a:t>GARDENING CLUB</a:t>
            </a:r>
            <a:r>
              <a:rPr lang="en-GB" sz="3300" dirty="0">
                <a:solidFill>
                  <a:srgbClr val="7030A0"/>
                </a:solidFill>
                <a:effectLst/>
                <a:latin typeface="Blue Ridge SF"/>
                <a:ea typeface="Calibri" panose="020F0502020204030204" pitchFamily="34" charset="0"/>
                <a:cs typeface="Times New Roman" panose="02020603050405020304" pitchFamily="18" charset="0"/>
              </a:rPr>
              <a:t> </a:t>
            </a:r>
            <a:r>
              <a:rPr lang="en-GB" sz="2900" dirty="0">
                <a:solidFill>
                  <a:srgbClr val="7030A0"/>
                </a:solidFill>
                <a:effectLst/>
                <a:latin typeface="Blue Ridge SF"/>
                <a:ea typeface="Calibri" panose="020F0502020204030204" pitchFamily="34" charset="0"/>
                <a:cs typeface="Times New Roman" panose="02020603050405020304" pitchFamily="18" charset="0"/>
              </a:rPr>
              <a:t>and support the use of </a:t>
            </a:r>
            <a:r>
              <a:rPr lang="en-GB" sz="3300" b="1" dirty="0">
                <a:solidFill>
                  <a:srgbClr val="7030A0"/>
                </a:solidFill>
                <a:effectLst/>
                <a:latin typeface="Blue Ridge SF"/>
                <a:ea typeface="Calibri" panose="020F0502020204030204" pitchFamily="34" charset="0"/>
                <a:cs typeface="Times New Roman" panose="02020603050405020304" pitchFamily="18" charset="0"/>
              </a:rPr>
              <a:t>compost bins for food waste </a:t>
            </a:r>
            <a:r>
              <a:rPr lang="en-GB" sz="2900" dirty="0">
                <a:solidFill>
                  <a:srgbClr val="7030A0"/>
                </a:solidFill>
                <a:effectLst/>
                <a:latin typeface="Blue Ridge SF"/>
                <a:ea typeface="Calibri" panose="020F0502020204030204" pitchFamily="34" charset="0"/>
                <a:cs typeface="Times New Roman" panose="02020603050405020304" pitchFamily="18" charset="0"/>
              </a:rPr>
              <a:t>from both kitchen staff and students’ own lunches</a:t>
            </a:r>
          </a:p>
          <a:p>
            <a:pPr marL="0" indent="0">
              <a:buNone/>
            </a:pPr>
            <a:endParaRPr lang="en-GB" sz="2900" dirty="0">
              <a:solidFill>
                <a:srgbClr val="7030A0"/>
              </a:solidFill>
              <a:effectLst/>
              <a:latin typeface="Blue Ridge SF"/>
              <a:ea typeface="Calibri" panose="020F0502020204030204" pitchFamily="34" charset="0"/>
              <a:cs typeface="Times New Roman" panose="02020603050405020304" pitchFamily="18" charset="0"/>
            </a:endParaRPr>
          </a:p>
          <a:p>
            <a:pPr>
              <a:buFontTx/>
              <a:buChar char="-"/>
            </a:pPr>
            <a:r>
              <a:rPr lang="en-GB" sz="2900" dirty="0">
                <a:solidFill>
                  <a:srgbClr val="7030A0"/>
                </a:solidFill>
                <a:latin typeface="Blue Ridge SF"/>
                <a:ea typeface="Calibri" panose="020F0502020204030204" pitchFamily="34" charset="0"/>
                <a:cs typeface="Times New Roman" panose="02020603050405020304" pitchFamily="18" charset="0"/>
              </a:rPr>
              <a:t>F</a:t>
            </a:r>
            <a:r>
              <a:rPr lang="en-GB" sz="2900" dirty="0">
                <a:solidFill>
                  <a:srgbClr val="7030A0"/>
                </a:solidFill>
                <a:effectLst/>
                <a:latin typeface="Blue Ridge SF"/>
                <a:ea typeface="Calibri" panose="020F0502020204030204" pitchFamily="34" charset="0"/>
                <a:cs typeface="Times New Roman" panose="02020603050405020304" pitchFamily="18" charset="0"/>
              </a:rPr>
              <a:t>ind time within the curriculum (possibly during PSHE/Tutor time/ or Well-being lessons) to include our </a:t>
            </a:r>
            <a:r>
              <a:rPr lang="en-GB" sz="2900" b="1" dirty="0">
                <a:solidFill>
                  <a:srgbClr val="7030A0"/>
                </a:solidFill>
                <a:effectLst/>
                <a:latin typeface="Blue Ridge SF"/>
                <a:ea typeface="Calibri" panose="020F0502020204030204" pitchFamily="34" charset="0"/>
                <a:cs typeface="Times New Roman" panose="02020603050405020304" pitchFamily="18" charset="0"/>
              </a:rPr>
              <a:t>‘Education to become sustainable now and beyond school’ </a:t>
            </a:r>
            <a:r>
              <a:rPr lang="en-GB" sz="3300" b="1" dirty="0">
                <a:solidFill>
                  <a:srgbClr val="7030A0"/>
                </a:solidFill>
                <a:effectLst/>
                <a:latin typeface="Blue Ridge SF"/>
                <a:ea typeface="Calibri" panose="020F0502020204030204" pitchFamily="34" charset="0"/>
                <a:cs typeface="Times New Roman" panose="02020603050405020304" pitchFamily="18" charset="0"/>
              </a:rPr>
              <a:t>SCHEME OF LESSONS</a:t>
            </a:r>
            <a:r>
              <a:rPr lang="en-GB" sz="2900" b="1" dirty="0">
                <a:solidFill>
                  <a:srgbClr val="7030A0"/>
                </a:solidFill>
                <a:effectLst/>
                <a:latin typeface="Blue Ridge SF"/>
                <a:ea typeface="Calibri" panose="020F0502020204030204" pitchFamily="34" charset="0"/>
                <a:cs typeface="Times New Roman" panose="02020603050405020304" pitchFamily="18" charset="0"/>
              </a:rPr>
              <a:t>. </a:t>
            </a:r>
            <a:r>
              <a:rPr lang="en-GB" sz="2900" b="1" dirty="0">
                <a:solidFill>
                  <a:schemeClr val="accent5"/>
                </a:solidFill>
                <a:effectLst/>
                <a:latin typeface="Blue Ridge SF"/>
                <a:ea typeface="Calibri" panose="020F0502020204030204" pitchFamily="34" charset="0"/>
                <a:cs typeface="Times New Roman" panose="02020603050405020304" pitchFamily="18" charset="0"/>
              </a:rPr>
              <a:t>(further detail to follow- </a:t>
            </a:r>
            <a:r>
              <a:rPr lang="en-GB" sz="2900" b="1" dirty="0" err="1">
                <a:solidFill>
                  <a:schemeClr val="accent5"/>
                </a:solidFill>
                <a:effectLst/>
                <a:latin typeface="Blue Ridge SF"/>
                <a:ea typeface="Calibri" panose="020F0502020204030204" pitchFamily="34" charset="0"/>
                <a:cs typeface="Times New Roman" panose="02020603050405020304" pitchFamily="18" charset="0"/>
              </a:rPr>
              <a:t>nb.</a:t>
            </a:r>
            <a:r>
              <a:rPr lang="en-GB" sz="2900" b="1" dirty="0">
                <a:solidFill>
                  <a:schemeClr val="accent5"/>
                </a:solidFill>
                <a:effectLst/>
                <a:latin typeface="Blue Ridge SF"/>
                <a:ea typeface="Calibri" panose="020F0502020204030204" pitchFamily="34" charset="0"/>
                <a:cs typeface="Times New Roman" panose="02020603050405020304" pitchFamily="18" charset="0"/>
              </a:rPr>
              <a:t> 1)</a:t>
            </a: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0"/>
              </a:spcBef>
              <a:buNone/>
            </a:pPr>
            <a:r>
              <a:rPr lang="en-GB" sz="29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0" lvl="0" indent="0">
              <a:spcBef>
                <a:spcPts val="0"/>
              </a:spcBef>
              <a:buNone/>
            </a:pPr>
            <a:r>
              <a:rPr lang="en-GB" sz="2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GB" sz="2900" dirty="0">
                <a:solidFill>
                  <a:srgbClr val="7030A0"/>
                </a:solidFill>
                <a:effectLst/>
                <a:latin typeface="Blue Ridge SF"/>
                <a:ea typeface="Calibri" panose="020F0502020204030204" pitchFamily="34" charset="0"/>
                <a:cs typeface="Times New Roman" panose="02020603050405020304" pitchFamily="18" charset="0"/>
              </a:rPr>
              <a:t>Following on from this, to commit tutor times at the end of the Summer Term to ask each student to prepare a power point </a:t>
            </a:r>
            <a:r>
              <a:rPr lang="en-GB" sz="2900" b="1" dirty="0">
                <a:solidFill>
                  <a:srgbClr val="7030A0"/>
                </a:solidFill>
                <a:effectLst/>
                <a:latin typeface="Blue Ridge SF"/>
                <a:ea typeface="Calibri" panose="020F0502020204030204" pitchFamily="34" charset="0"/>
                <a:cs typeface="Times New Roman" panose="02020603050405020304" pitchFamily="18" charset="0"/>
              </a:rPr>
              <a:t>presentation </a:t>
            </a:r>
            <a:r>
              <a:rPr lang="en-GB" sz="2900" dirty="0">
                <a:solidFill>
                  <a:srgbClr val="7030A0"/>
                </a:solidFill>
                <a:effectLst/>
                <a:latin typeface="Blue Ridge SF"/>
                <a:ea typeface="Calibri" panose="020F0502020204030204" pitchFamily="34" charset="0"/>
                <a:cs typeface="Times New Roman" panose="02020603050405020304" pitchFamily="18" charset="0"/>
              </a:rPr>
              <a:t>that shows </a:t>
            </a:r>
          </a:p>
          <a:p>
            <a:pPr marL="0" lvl="0" indent="0">
              <a:spcBef>
                <a:spcPts val="0"/>
              </a:spcBef>
              <a:buNone/>
            </a:pPr>
            <a:r>
              <a:rPr lang="en-GB" sz="2900" dirty="0">
                <a:solidFill>
                  <a:srgbClr val="7030A0"/>
                </a:solidFill>
                <a:effectLst/>
                <a:latin typeface="Blue Ridge SF"/>
                <a:ea typeface="Calibri" panose="020F0502020204030204" pitchFamily="34" charset="0"/>
                <a:cs typeface="Times New Roman" panose="02020603050405020304" pitchFamily="18" charset="0"/>
              </a:rPr>
              <a:t>       what they have done as an individual within the school</a:t>
            </a:r>
            <a:r>
              <a:rPr lang="en-GB" sz="2900" dirty="0">
                <a:solidFill>
                  <a:srgbClr val="7030A0"/>
                </a:solidFill>
                <a:latin typeface="Blue Ridge SF"/>
                <a:ea typeface="Calibri" panose="020F0502020204030204" pitchFamily="34" charset="0"/>
                <a:cs typeface="Times New Roman" panose="02020603050405020304" pitchFamily="18" charset="0"/>
              </a:rPr>
              <a:t> </a:t>
            </a:r>
            <a:r>
              <a:rPr lang="en-GB" sz="2900" dirty="0">
                <a:solidFill>
                  <a:srgbClr val="7030A0"/>
                </a:solidFill>
                <a:effectLst/>
                <a:latin typeface="Blue Ridge SF"/>
                <a:ea typeface="Calibri" panose="020F0502020204030204" pitchFamily="34" charset="0"/>
                <a:cs typeface="Times New Roman" panose="02020603050405020304" pitchFamily="18" charset="0"/>
              </a:rPr>
              <a:t>community to help reduce their impact on the environment over the school year– </a:t>
            </a:r>
          </a:p>
          <a:p>
            <a:pPr marL="0" lvl="0" indent="0">
              <a:spcBef>
                <a:spcPts val="0"/>
              </a:spcBef>
              <a:buNone/>
            </a:pPr>
            <a:r>
              <a:rPr lang="en-GB" sz="2900" dirty="0">
                <a:solidFill>
                  <a:srgbClr val="7030A0"/>
                </a:solidFill>
                <a:latin typeface="Blue Ridge SF"/>
                <a:ea typeface="Calibri" panose="020F0502020204030204" pitchFamily="34" charset="0"/>
                <a:cs typeface="Times New Roman" panose="02020603050405020304" pitchFamily="18" charset="0"/>
              </a:rPr>
              <a:t>       </a:t>
            </a:r>
            <a:r>
              <a:rPr lang="en-GB" sz="2900" dirty="0">
                <a:solidFill>
                  <a:srgbClr val="7030A0"/>
                </a:solidFill>
                <a:effectLst/>
                <a:latin typeface="Blue Ridge SF"/>
                <a:ea typeface="Calibri" panose="020F0502020204030204" pitchFamily="34" charset="0"/>
                <a:cs typeface="Times New Roman" panose="02020603050405020304" pitchFamily="18" charset="0"/>
              </a:rPr>
              <a:t>everyone who completes a relevant presentation gets a reward/ badge etc?</a:t>
            </a:r>
          </a:p>
          <a:p>
            <a:pPr marL="0" lvl="0" indent="0">
              <a:spcBef>
                <a:spcPts val="0"/>
              </a:spcBef>
              <a:buNone/>
            </a:pPr>
            <a:endParaRPr lang="en-GB" sz="2900" dirty="0">
              <a:solidFill>
                <a:srgbClr val="7030A0"/>
              </a:solidFill>
              <a:effectLst/>
              <a:latin typeface="Blue Ridge SF"/>
              <a:ea typeface="Calibri" panose="020F0502020204030204" pitchFamily="34" charset="0"/>
              <a:cs typeface="Times New Roman" panose="02020603050405020304" pitchFamily="18" charset="0"/>
            </a:endParaRPr>
          </a:p>
          <a:p>
            <a:pPr marL="0" lvl="0" indent="0">
              <a:spcBef>
                <a:spcPts val="0"/>
              </a:spcBef>
              <a:buNone/>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FontTx/>
              <a:buChar char="-"/>
            </a:pPr>
            <a:r>
              <a:rPr lang="en-GB" sz="2900" dirty="0">
                <a:solidFill>
                  <a:srgbClr val="7030A0"/>
                </a:solidFill>
                <a:latin typeface="Blue Ridge SF"/>
                <a:ea typeface="Calibri" panose="020F0502020204030204" pitchFamily="34" charset="0"/>
                <a:cs typeface="Times New Roman" panose="02020603050405020304" pitchFamily="18" charset="0"/>
              </a:rPr>
              <a:t>T</a:t>
            </a:r>
            <a:r>
              <a:rPr lang="en-GB" sz="2900" dirty="0">
                <a:solidFill>
                  <a:srgbClr val="7030A0"/>
                </a:solidFill>
                <a:effectLst/>
                <a:latin typeface="Blue Ridge SF"/>
                <a:ea typeface="Calibri" panose="020F0502020204030204" pitchFamily="34" charset="0"/>
                <a:cs typeface="Times New Roman" panose="02020603050405020304" pitchFamily="18" charset="0"/>
              </a:rPr>
              <a:t>o commit to create a </a:t>
            </a:r>
            <a:r>
              <a:rPr lang="en-GB" sz="3300" b="1" dirty="0">
                <a:solidFill>
                  <a:srgbClr val="7030A0"/>
                </a:solidFill>
                <a:effectLst/>
                <a:latin typeface="Blue Ridge SF"/>
                <a:ea typeface="Calibri" panose="020F0502020204030204" pitchFamily="34" charset="0"/>
                <a:cs typeface="Times New Roman" panose="02020603050405020304" pitchFamily="18" charset="0"/>
              </a:rPr>
              <a:t>monthly Environmental </a:t>
            </a:r>
            <a:r>
              <a:rPr lang="en-GB" sz="3300" b="1" dirty="0">
                <a:solidFill>
                  <a:srgbClr val="7030A0"/>
                </a:solidFill>
                <a:latin typeface="Blue Ridge SF"/>
                <a:ea typeface="Calibri" panose="020F0502020204030204" pitchFamily="34" charset="0"/>
                <a:cs typeface="Times New Roman" panose="02020603050405020304" pitchFamily="18" charset="0"/>
              </a:rPr>
              <a:t>NEWSLETTER</a:t>
            </a:r>
            <a:r>
              <a:rPr lang="en-GB" sz="2900" b="1" dirty="0">
                <a:solidFill>
                  <a:srgbClr val="7030A0"/>
                </a:solidFill>
                <a:effectLst/>
                <a:latin typeface="Blue Ridge SF"/>
                <a:ea typeface="Calibri" panose="020F0502020204030204" pitchFamily="34" charset="0"/>
                <a:cs typeface="Times New Roman" panose="02020603050405020304" pitchFamily="18" charset="0"/>
              </a:rPr>
              <a:t> </a:t>
            </a:r>
            <a:r>
              <a:rPr lang="en-GB" sz="2900" dirty="0">
                <a:solidFill>
                  <a:srgbClr val="7030A0"/>
                </a:solidFill>
                <a:effectLst/>
                <a:latin typeface="Blue Ridge SF"/>
                <a:ea typeface="Calibri" panose="020F0502020204030204" pitchFamily="34" charset="0"/>
                <a:cs typeface="Times New Roman" panose="02020603050405020304" pitchFamily="18" charset="0"/>
              </a:rPr>
              <a:t>that is circulated electronically to share opportunities to help out the environment </a:t>
            </a:r>
          </a:p>
          <a:p>
            <a:pPr marL="0" lvl="0" indent="0">
              <a:spcBef>
                <a:spcPts val="0"/>
              </a:spcBef>
              <a:buNone/>
            </a:pPr>
            <a:r>
              <a:rPr lang="en-GB" sz="2900" b="1" dirty="0">
                <a:solidFill>
                  <a:srgbClr val="7030A0"/>
                </a:solidFill>
                <a:latin typeface="Blue Ridge SF"/>
                <a:ea typeface="Calibri" panose="020F0502020204030204" pitchFamily="34" charset="0"/>
                <a:cs typeface="Times New Roman" panose="02020603050405020304" pitchFamily="18" charset="0"/>
              </a:rPr>
              <a:t>      </a:t>
            </a:r>
            <a:r>
              <a:rPr lang="en-GB" sz="2900" b="1" dirty="0">
                <a:solidFill>
                  <a:schemeClr val="accent5"/>
                </a:solidFill>
                <a:effectLst/>
                <a:latin typeface="Blue Ridge SF"/>
                <a:ea typeface="Calibri" panose="020F0502020204030204" pitchFamily="34" charset="0"/>
                <a:cs typeface="Times New Roman" panose="02020603050405020304" pitchFamily="18" charset="0"/>
              </a:rPr>
              <a:t>(example to follow- </a:t>
            </a:r>
            <a:r>
              <a:rPr lang="en-GB" sz="2900" b="1" dirty="0" err="1">
                <a:solidFill>
                  <a:schemeClr val="accent5"/>
                </a:solidFill>
                <a:effectLst/>
                <a:latin typeface="Blue Ridge SF"/>
                <a:ea typeface="Calibri" panose="020F0502020204030204" pitchFamily="34" charset="0"/>
                <a:cs typeface="Times New Roman" panose="02020603050405020304" pitchFamily="18" charset="0"/>
              </a:rPr>
              <a:t>nb.</a:t>
            </a:r>
            <a:r>
              <a:rPr lang="en-GB" sz="2900" b="1" dirty="0">
                <a:solidFill>
                  <a:schemeClr val="accent5"/>
                </a:solidFill>
                <a:effectLst/>
                <a:latin typeface="Blue Ridge SF"/>
                <a:ea typeface="Calibri" panose="020F0502020204030204" pitchFamily="34" charset="0"/>
                <a:cs typeface="Times New Roman" panose="02020603050405020304" pitchFamily="18" charset="0"/>
              </a:rPr>
              <a:t> 2)</a:t>
            </a:r>
          </a:p>
          <a:p>
            <a:pPr marL="0" lvl="0" indent="0">
              <a:spcBef>
                <a:spcPts val="0"/>
              </a:spcBef>
              <a:buNone/>
            </a:pPr>
            <a:endParaRPr lang="en-GB" sz="2900" b="1" dirty="0">
              <a:solidFill>
                <a:schemeClr val="accent5"/>
              </a:solidFill>
              <a:effectLst/>
              <a:latin typeface="Blue Ridge SF"/>
              <a:ea typeface="Calibri" panose="020F0502020204030204" pitchFamily="34" charset="0"/>
              <a:cs typeface="Times New Roman" panose="02020603050405020304" pitchFamily="18" charset="0"/>
            </a:endParaRPr>
          </a:p>
          <a:p>
            <a:pPr marL="0" lvl="0" indent="0">
              <a:spcBef>
                <a:spcPts val="0"/>
              </a:spcBef>
              <a:buNone/>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FontTx/>
              <a:buChar char="-"/>
            </a:pPr>
            <a:r>
              <a:rPr lang="en-GB" sz="2900" dirty="0">
                <a:solidFill>
                  <a:srgbClr val="7030A0"/>
                </a:solidFill>
                <a:effectLst/>
                <a:latin typeface="Blue Ridge SF"/>
                <a:ea typeface="Calibri" panose="020F0502020204030204" pitchFamily="34" charset="0"/>
                <a:cs typeface="Times New Roman" panose="02020603050405020304" pitchFamily="18" charset="0"/>
              </a:rPr>
              <a:t>To instruct the </a:t>
            </a:r>
            <a:r>
              <a:rPr lang="en-GB" sz="3300" b="1" dirty="0">
                <a:solidFill>
                  <a:srgbClr val="7030A0"/>
                </a:solidFill>
                <a:effectLst/>
                <a:latin typeface="Blue Ridge SF"/>
                <a:ea typeface="Calibri" panose="020F0502020204030204" pitchFamily="34" charset="0"/>
                <a:cs typeface="Times New Roman" panose="02020603050405020304" pitchFamily="18" charset="0"/>
              </a:rPr>
              <a:t>CANTEEN</a:t>
            </a:r>
            <a:r>
              <a:rPr lang="en-GB" sz="2900" b="1" dirty="0">
                <a:solidFill>
                  <a:srgbClr val="7030A0"/>
                </a:solidFill>
                <a:effectLst/>
                <a:latin typeface="Blue Ridge SF"/>
                <a:ea typeface="Calibri" panose="020F0502020204030204" pitchFamily="34" charset="0"/>
                <a:cs typeface="Times New Roman" panose="02020603050405020304" pitchFamily="18" charset="0"/>
              </a:rPr>
              <a:t> </a:t>
            </a:r>
            <a:r>
              <a:rPr lang="en-GB" sz="2900" dirty="0">
                <a:solidFill>
                  <a:srgbClr val="7030A0"/>
                </a:solidFill>
                <a:effectLst/>
                <a:latin typeface="Blue Ridge SF"/>
                <a:ea typeface="Calibri" panose="020F0502020204030204" pitchFamily="34" charset="0"/>
                <a:cs typeface="Times New Roman" panose="02020603050405020304" pitchFamily="18" charset="0"/>
              </a:rPr>
              <a:t>to reduce and ideally completely </a:t>
            </a:r>
            <a:r>
              <a:rPr lang="en-GB" sz="3300" b="1" dirty="0">
                <a:solidFill>
                  <a:srgbClr val="7030A0"/>
                </a:solidFill>
                <a:effectLst/>
                <a:latin typeface="Blue Ridge SF"/>
                <a:ea typeface="Calibri" panose="020F0502020204030204" pitchFamily="34" charset="0"/>
                <a:cs typeface="Times New Roman" panose="02020603050405020304" pitchFamily="18" charset="0"/>
              </a:rPr>
              <a:t>stop the use of single use plastics </a:t>
            </a:r>
            <a:r>
              <a:rPr lang="en-GB" sz="2900" dirty="0">
                <a:solidFill>
                  <a:srgbClr val="7030A0"/>
                </a:solidFill>
                <a:effectLst/>
                <a:latin typeface="Blue Ridge SF"/>
                <a:ea typeface="Calibri" panose="020F0502020204030204" pitchFamily="34" charset="0"/>
                <a:cs typeface="Times New Roman" panose="02020603050405020304" pitchFamily="18" charset="0"/>
              </a:rPr>
              <a:t>and offer more </a:t>
            </a:r>
            <a:r>
              <a:rPr lang="en-GB" sz="3300" b="1" dirty="0">
                <a:solidFill>
                  <a:srgbClr val="7030A0"/>
                </a:solidFill>
                <a:effectLst/>
                <a:latin typeface="Blue Ridge SF"/>
                <a:ea typeface="Calibri" panose="020F0502020204030204" pitchFamily="34" charset="0"/>
                <a:cs typeface="Times New Roman" panose="02020603050405020304" pitchFamily="18" charset="0"/>
              </a:rPr>
              <a:t>vegan</a:t>
            </a:r>
            <a:r>
              <a:rPr lang="en-GB" sz="2900" dirty="0">
                <a:solidFill>
                  <a:srgbClr val="7030A0"/>
                </a:solidFill>
                <a:effectLst/>
                <a:latin typeface="Blue Ridge SF"/>
                <a:ea typeface="Calibri" panose="020F0502020204030204" pitchFamily="34" charset="0"/>
                <a:cs typeface="Times New Roman" panose="02020603050405020304" pitchFamily="18" charset="0"/>
              </a:rPr>
              <a:t> options;</a:t>
            </a:r>
          </a:p>
          <a:p>
            <a:pPr lvl="0">
              <a:spcBef>
                <a:spcPts val="0"/>
              </a:spcBef>
              <a:buFontTx/>
              <a:buChar char="-"/>
            </a:pPr>
            <a:endParaRPr lang="en-GB" sz="2900" dirty="0">
              <a:solidFill>
                <a:srgbClr val="7030A0"/>
              </a:solidFill>
              <a:effectLst/>
              <a:latin typeface="Blue Ridge SF"/>
              <a:ea typeface="Calibri" panose="020F0502020204030204" pitchFamily="34" charset="0"/>
              <a:cs typeface="Times New Roman" panose="02020603050405020304" pitchFamily="18" charset="0"/>
            </a:endParaRPr>
          </a:p>
          <a:p>
            <a:pPr marL="0" lvl="0" indent="0">
              <a:spcBef>
                <a:spcPts val="0"/>
              </a:spcBef>
              <a:buNone/>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FontTx/>
              <a:buChar char="-"/>
            </a:pPr>
            <a:r>
              <a:rPr lang="en-GB" sz="2900" dirty="0">
                <a:solidFill>
                  <a:srgbClr val="7030A0"/>
                </a:solidFill>
                <a:latin typeface="Blue Ridge SF"/>
                <a:ea typeface="Calibri" panose="020F0502020204030204" pitchFamily="34" charset="0"/>
                <a:cs typeface="Times New Roman" panose="02020603050405020304" pitchFamily="18" charset="0"/>
              </a:rPr>
              <a:t>T</a:t>
            </a:r>
            <a:r>
              <a:rPr lang="en-GB" sz="2900" dirty="0">
                <a:solidFill>
                  <a:srgbClr val="7030A0"/>
                </a:solidFill>
                <a:effectLst/>
                <a:latin typeface="Blue Ridge SF"/>
                <a:ea typeface="Calibri" panose="020F0502020204030204" pitchFamily="34" charset="0"/>
                <a:cs typeface="Times New Roman" panose="02020603050405020304" pitchFamily="18" charset="0"/>
              </a:rPr>
              <a:t>o hire-purchase, for every student in the school, an </a:t>
            </a:r>
            <a:r>
              <a:rPr lang="en-GB" sz="3300" b="1" dirty="0">
                <a:solidFill>
                  <a:srgbClr val="7030A0"/>
                </a:solidFill>
                <a:effectLst/>
                <a:latin typeface="Blue Ridge SF"/>
                <a:ea typeface="Calibri" panose="020F0502020204030204" pitchFamily="34" charset="0"/>
                <a:cs typeface="Times New Roman" panose="02020603050405020304" pitchFamily="18" charset="0"/>
              </a:rPr>
              <a:t>IPAD OR LAPTOP </a:t>
            </a:r>
            <a:r>
              <a:rPr lang="en-GB" sz="2900" dirty="0">
                <a:solidFill>
                  <a:srgbClr val="7030A0"/>
                </a:solidFill>
                <a:effectLst/>
                <a:latin typeface="Blue Ridge SF"/>
                <a:ea typeface="Calibri" panose="020F0502020204030204" pitchFamily="34" charset="0"/>
                <a:cs typeface="Times New Roman" panose="02020603050405020304" pitchFamily="18" charset="0"/>
              </a:rPr>
              <a:t>that parents pay a weekly sum for, which slowly pays off the overall cost and allows the student to keep the laptop at the end of their time in the school- this will reduce the huge waste of electricity and hardware that the current IT system creates.</a:t>
            </a:r>
          </a:p>
          <a:p>
            <a:pPr marL="0" lvl="0" indent="0">
              <a:spcBef>
                <a:spcPts val="0"/>
              </a:spcBef>
              <a:buNone/>
            </a:pPr>
            <a:r>
              <a:rPr lang="en-GB" sz="2900" b="1" dirty="0">
                <a:solidFill>
                  <a:srgbClr val="7030A0"/>
                </a:solidFill>
                <a:effectLst/>
                <a:latin typeface="Blue Ridge SF"/>
                <a:ea typeface="Calibri" panose="020F0502020204030204" pitchFamily="34" charset="0"/>
                <a:cs typeface="Times New Roman" panose="02020603050405020304" pitchFamily="18" charset="0"/>
              </a:rPr>
              <a:t> </a:t>
            </a:r>
          </a:p>
          <a:p>
            <a:pPr marL="0" lvl="0" indent="0">
              <a:spcBef>
                <a:spcPts val="0"/>
              </a:spcBef>
              <a:buNone/>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FontTx/>
              <a:buChar char="-"/>
            </a:pPr>
            <a:r>
              <a:rPr lang="en-GB" sz="2900" dirty="0">
                <a:solidFill>
                  <a:srgbClr val="7030A0"/>
                </a:solidFill>
                <a:effectLst/>
                <a:latin typeface="Blue Ridge SF"/>
                <a:ea typeface="Calibri" panose="020F0502020204030204" pitchFamily="34" charset="0"/>
                <a:cs typeface="Times New Roman" panose="02020603050405020304" pitchFamily="18" charset="0"/>
              </a:rPr>
              <a:t>to add </a:t>
            </a:r>
            <a:r>
              <a:rPr lang="en-GB" sz="3300" b="1" dirty="0">
                <a:solidFill>
                  <a:srgbClr val="7030A0"/>
                </a:solidFill>
                <a:effectLst/>
                <a:latin typeface="Blue Ridge SF"/>
                <a:ea typeface="Calibri" panose="020F0502020204030204" pitchFamily="34" charset="0"/>
                <a:cs typeface="Times New Roman" panose="02020603050405020304" pitchFamily="18" charset="0"/>
              </a:rPr>
              <a:t>ENVIRONMENTAL ACHIEVEMENT POINTS </a:t>
            </a:r>
            <a:r>
              <a:rPr lang="en-GB" sz="2900" dirty="0">
                <a:solidFill>
                  <a:srgbClr val="7030A0"/>
                </a:solidFill>
                <a:effectLst/>
                <a:latin typeface="Blue Ridge SF"/>
                <a:ea typeface="Calibri" panose="020F0502020204030204" pitchFamily="34" charset="0"/>
                <a:cs typeface="Times New Roman" panose="02020603050405020304" pitchFamily="18" charset="0"/>
              </a:rPr>
              <a:t>onto SIMS so that students can earn points when they do an act that helps protect the environment</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76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000"/>
                  <a:lumOff val="40000"/>
                  <a:alpha val="0"/>
                </a:schemeClr>
              </a:gs>
              <a:gs pos="99000">
                <a:schemeClr val="accent2">
                  <a:alpha val="9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42421B-B64E-422E-4C14-B494BA7C8DDD}"/>
              </a:ext>
            </a:extLst>
          </p:cNvPr>
          <p:cNvSpPr>
            <a:spLocks noGrp="1"/>
          </p:cNvSpPr>
          <p:nvPr>
            <p:ph type="ctrTitle"/>
          </p:nvPr>
        </p:nvSpPr>
        <p:spPr>
          <a:xfrm>
            <a:off x="-17046" y="0"/>
            <a:ext cx="12226092" cy="2324747"/>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spPr>
        <p:txBody>
          <a:bodyPr>
            <a:noAutofit/>
          </a:bodyPr>
          <a:lstStyle/>
          <a:p>
            <a:pPr algn="l"/>
            <a:r>
              <a:rPr lang="en-GB" sz="5400" dirty="0">
                <a:solidFill>
                  <a:schemeClr val="accent1"/>
                </a:solidFill>
                <a:effectLst>
                  <a:outerShdw blurRad="38100" dist="38100" dir="2700000" algn="tl">
                    <a:srgbClr val="000000">
                      <a:alpha val="43137"/>
                    </a:srgbClr>
                  </a:outerShdw>
                </a:effectLst>
              </a:rPr>
              <a:t>1</a:t>
            </a:r>
            <a:r>
              <a:rPr lang="en-GB" sz="4800" dirty="0">
                <a:solidFill>
                  <a:schemeClr val="bg1"/>
                </a:solidFill>
                <a:effectLst>
                  <a:outerShdw blurRad="38100" dist="38100" dir="2700000" algn="tl">
                    <a:srgbClr val="000000">
                      <a:alpha val="43137"/>
                    </a:srgbClr>
                  </a:outerShdw>
                </a:effectLst>
              </a:rPr>
              <a:t>-</a:t>
            </a:r>
            <a:r>
              <a:rPr lang="en-GB" sz="3600" dirty="0">
                <a:solidFill>
                  <a:schemeClr val="bg1"/>
                </a:solidFill>
                <a:effectLst>
                  <a:outerShdw blurRad="38100" dist="38100" dir="2700000" algn="tl">
                    <a:srgbClr val="000000">
                      <a:alpha val="43137"/>
                    </a:srgbClr>
                  </a:outerShdw>
                </a:effectLst>
              </a:rPr>
              <a:t>A</a:t>
            </a:r>
            <a:r>
              <a:rPr lang="en-GB" sz="4800" dirty="0">
                <a:solidFill>
                  <a:schemeClr val="bg1"/>
                </a:solidFill>
                <a:effectLst>
                  <a:outerShdw blurRad="38100" dist="38100" dir="2700000" algn="tl">
                    <a:srgbClr val="000000">
                      <a:alpha val="43137"/>
                    </a:srgbClr>
                  </a:outerShdw>
                </a:effectLst>
              </a:rPr>
              <a:t> </a:t>
            </a:r>
            <a:r>
              <a:rPr lang="en-GB" sz="4800" u="sng" dirty="0">
                <a:solidFill>
                  <a:schemeClr val="bg1"/>
                </a:solidFill>
                <a:effectLst>
                  <a:outerShdw blurRad="38100" dist="38100" dir="2700000" algn="tl">
                    <a:srgbClr val="000000">
                      <a:alpha val="43137"/>
                    </a:srgbClr>
                  </a:outerShdw>
                </a:effectLst>
              </a:rPr>
              <a:t>SCHEME OF WORK</a:t>
            </a:r>
            <a:r>
              <a:rPr lang="en-GB" sz="4800" dirty="0">
                <a:solidFill>
                  <a:schemeClr val="bg1"/>
                </a:solidFill>
                <a:effectLst>
                  <a:outerShdw blurRad="38100" dist="38100" dir="2700000" algn="tl">
                    <a:srgbClr val="000000">
                      <a:alpha val="43137"/>
                    </a:srgbClr>
                  </a:outerShdw>
                </a:effectLst>
              </a:rPr>
              <a:t> </a:t>
            </a:r>
            <a:r>
              <a:rPr lang="en-GB" sz="3600" dirty="0">
                <a:solidFill>
                  <a:schemeClr val="bg1"/>
                </a:solidFill>
                <a:effectLst>
                  <a:outerShdw blurRad="38100" dist="38100" dir="2700000" algn="tl">
                    <a:srgbClr val="000000">
                      <a:alpha val="43137"/>
                    </a:srgbClr>
                  </a:outerShdw>
                </a:effectLst>
              </a:rPr>
              <a:t>TO FOSTER </a:t>
            </a:r>
            <a:r>
              <a:rPr lang="en-GB" sz="4800" dirty="0">
                <a:solidFill>
                  <a:schemeClr val="bg1"/>
                </a:solidFill>
                <a:effectLst>
                  <a:outerShdw blurRad="38100" dist="38100" dir="2700000" algn="tl">
                    <a:srgbClr val="000000">
                      <a:alpha val="43137"/>
                    </a:srgbClr>
                  </a:outerShdw>
                </a:effectLst>
              </a:rPr>
              <a:t>SUSTAINABILITY SKILLS  </a:t>
            </a:r>
            <a:br>
              <a:rPr lang="en-GB" sz="4800" dirty="0">
                <a:solidFill>
                  <a:schemeClr val="bg1"/>
                </a:solidFill>
                <a:effectLst>
                  <a:outerShdw blurRad="38100" dist="38100" dir="2700000" algn="tl">
                    <a:srgbClr val="000000">
                      <a:alpha val="43137"/>
                    </a:srgbClr>
                  </a:outerShdw>
                </a:effectLst>
              </a:rPr>
            </a:br>
            <a:r>
              <a:rPr lang="en-GB" sz="4800" dirty="0">
                <a:solidFill>
                  <a:schemeClr val="bg1"/>
                </a:solidFill>
                <a:effectLst>
                  <a:outerShdw blurRad="38100" dist="38100" dir="2700000" algn="tl">
                    <a:srgbClr val="000000">
                      <a:alpha val="43137"/>
                    </a:srgbClr>
                  </a:outerShdw>
                </a:effectLst>
              </a:rPr>
              <a:t>           beyond school</a:t>
            </a:r>
            <a:r>
              <a:rPr lang="en-GB" sz="4800" u="sng" dirty="0">
                <a:solidFill>
                  <a:schemeClr val="bg1"/>
                </a:solidFill>
                <a:effectLst>
                  <a:outerShdw blurRad="38100" dist="38100" dir="2700000" algn="tl">
                    <a:srgbClr val="000000">
                      <a:alpha val="43137"/>
                    </a:srgbClr>
                  </a:outerShdw>
                </a:effectLst>
              </a:rPr>
              <a:t> </a:t>
            </a:r>
            <a:endParaRPr lang="en-GB" sz="5400" dirty="0">
              <a:solidFill>
                <a:schemeClr val="bg1"/>
              </a:solidFill>
              <a:effectLst>
                <a:outerShdw blurRad="38100" dist="38100" dir="2700000" algn="tl">
                  <a:srgbClr val="000000">
                    <a:alpha val="43137"/>
                  </a:srgbClr>
                </a:outerShdw>
              </a:effectLst>
            </a:endParaRPr>
          </a:p>
        </p:txBody>
      </p:sp>
      <p:graphicFrame>
        <p:nvGraphicFramePr>
          <p:cNvPr id="5" name="Content Placeholder 2">
            <a:extLst>
              <a:ext uri="{FF2B5EF4-FFF2-40B4-BE49-F238E27FC236}">
                <a16:creationId xmlns:a16="http://schemas.microsoft.com/office/drawing/2014/main" id="{7E06CA6A-7D3A-1010-BB96-38B86DD20DA6}"/>
              </a:ext>
            </a:extLst>
          </p:cNvPr>
          <p:cNvGraphicFramePr>
            <a:graphicFrameLocks/>
          </p:cNvGraphicFramePr>
          <p:nvPr>
            <p:extLst>
              <p:ext uri="{D42A27DB-BD31-4B8C-83A1-F6EECF244321}">
                <p14:modId xmlns:p14="http://schemas.microsoft.com/office/powerpoint/2010/main" val="857533458"/>
              </p:ext>
            </p:extLst>
          </p:nvPr>
        </p:nvGraphicFramePr>
        <p:xfrm>
          <a:off x="308642" y="1669952"/>
          <a:ext cx="11671548" cy="5726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06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67D80-3065-177E-DAD7-E9545A167902}"/>
              </a:ext>
            </a:extLst>
          </p:cNvPr>
          <p:cNvSpPr>
            <a:spLocks noGrp="1"/>
          </p:cNvSpPr>
          <p:nvPr>
            <p:ph type="title"/>
          </p:nvPr>
        </p:nvSpPr>
        <p:spPr>
          <a:xfrm>
            <a:off x="166938" y="288115"/>
            <a:ext cx="8352801" cy="1137622"/>
          </a:xfrm>
        </p:spPr>
        <p:txBody>
          <a:bodyPr anchor="ctr">
            <a:normAutofit/>
          </a:bodyPr>
          <a:lstStyle/>
          <a:p>
            <a:r>
              <a:rPr lang="en-GB" sz="3200" u="sng" dirty="0">
                <a:solidFill>
                  <a:schemeClr val="bg1"/>
                </a:solidFill>
              </a:rPr>
              <a:t>Environmental Anxiety</a:t>
            </a:r>
          </a:p>
        </p:txBody>
      </p:sp>
      <p:graphicFrame>
        <p:nvGraphicFramePr>
          <p:cNvPr id="14" name="Content Placeholder 2">
            <a:extLst>
              <a:ext uri="{FF2B5EF4-FFF2-40B4-BE49-F238E27FC236}">
                <a16:creationId xmlns:a16="http://schemas.microsoft.com/office/drawing/2014/main" id="{D6688307-E318-3E42-17C2-2358B5A0FC8C}"/>
              </a:ext>
            </a:extLst>
          </p:cNvPr>
          <p:cNvGraphicFramePr>
            <a:graphicFrameLocks noGrp="1"/>
          </p:cNvGraphicFramePr>
          <p:nvPr>
            <p:ph idx="1"/>
            <p:extLst>
              <p:ext uri="{D42A27DB-BD31-4B8C-83A1-F6EECF244321}">
                <p14:modId xmlns:p14="http://schemas.microsoft.com/office/powerpoint/2010/main" val="2712115730"/>
              </p:ext>
            </p:extLst>
          </p:nvPr>
        </p:nvGraphicFramePr>
        <p:xfrm>
          <a:off x="247974" y="1778409"/>
          <a:ext cx="11608222" cy="4765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E5E99F5F-41E4-50A0-D1E5-C9D7A1F18F74}"/>
              </a:ext>
            </a:extLst>
          </p:cNvPr>
          <p:cNvPicPr>
            <a:picLocks noChangeAspect="1"/>
          </p:cNvPicPr>
          <p:nvPr/>
        </p:nvPicPr>
        <p:blipFill>
          <a:blip r:embed="rId8"/>
          <a:stretch>
            <a:fillRect/>
          </a:stretch>
        </p:blipFill>
        <p:spPr>
          <a:xfrm>
            <a:off x="9309418" y="889243"/>
            <a:ext cx="1481456" cy="536494"/>
          </a:xfrm>
          <a:prstGeom prst="rect">
            <a:avLst/>
          </a:prstGeom>
        </p:spPr>
      </p:pic>
      <p:sp>
        <p:nvSpPr>
          <p:cNvPr id="18" name="TextBox 17">
            <a:extLst>
              <a:ext uri="{FF2B5EF4-FFF2-40B4-BE49-F238E27FC236}">
                <a16:creationId xmlns:a16="http://schemas.microsoft.com/office/drawing/2014/main" id="{6D29A277-CC09-A368-9C99-94B0173B1536}"/>
              </a:ext>
            </a:extLst>
          </p:cNvPr>
          <p:cNvSpPr txBox="1"/>
          <p:nvPr/>
        </p:nvSpPr>
        <p:spPr>
          <a:xfrm>
            <a:off x="8855543" y="-3181"/>
            <a:ext cx="3000653" cy="369332"/>
          </a:xfrm>
          <a:prstGeom prst="rect">
            <a:avLst/>
          </a:prstGeom>
          <a:noFill/>
        </p:spPr>
        <p:txBody>
          <a:bodyPr wrap="square" rtlCol="0">
            <a:spAutoFit/>
          </a:bodyPr>
          <a:lstStyle/>
          <a:p>
            <a:r>
              <a:rPr lang="en-GB" dirty="0">
                <a:hlinkClick r:id="rId9"/>
              </a:rPr>
              <a:t>https://xryouth.uk/about/</a:t>
            </a:r>
            <a:r>
              <a:rPr lang="en-GB" dirty="0"/>
              <a:t>   </a:t>
            </a:r>
          </a:p>
        </p:txBody>
      </p:sp>
      <p:sp>
        <p:nvSpPr>
          <p:cNvPr id="22" name="TextBox 21">
            <a:extLst>
              <a:ext uri="{FF2B5EF4-FFF2-40B4-BE49-F238E27FC236}">
                <a16:creationId xmlns:a16="http://schemas.microsoft.com/office/drawing/2014/main" id="{F91071F5-6519-2A7D-CF53-402BF6593079}"/>
              </a:ext>
            </a:extLst>
          </p:cNvPr>
          <p:cNvSpPr txBox="1"/>
          <p:nvPr/>
        </p:nvSpPr>
        <p:spPr>
          <a:xfrm>
            <a:off x="8855543" y="396690"/>
            <a:ext cx="3266983" cy="1200329"/>
          </a:xfrm>
          <a:prstGeom prst="rect">
            <a:avLst/>
          </a:prstGeom>
          <a:noFill/>
        </p:spPr>
        <p:txBody>
          <a:bodyPr wrap="square" rtlCol="0">
            <a:spAutoFit/>
          </a:bodyPr>
          <a:lstStyle/>
          <a:p>
            <a:r>
              <a:rPr lang="en-GB" dirty="0">
                <a:hlinkClick r:id="rId10"/>
              </a:rPr>
              <a:t>https://www.theguardian.com/society/2021/oct/06/eco-anxiety-fear-of-environmental-doom-weighs-on-young-people</a:t>
            </a:r>
            <a:r>
              <a:rPr lang="en-GB" dirty="0"/>
              <a:t> </a:t>
            </a:r>
          </a:p>
        </p:txBody>
      </p:sp>
    </p:spTree>
    <p:extLst>
      <p:ext uri="{BB962C8B-B14F-4D97-AF65-F5344CB8AC3E}">
        <p14:creationId xmlns:p14="http://schemas.microsoft.com/office/powerpoint/2010/main" val="564331876"/>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B6CBDC8B6E934BBBCA458C3945C0AB" ma:contentTypeVersion="5" ma:contentTypeDescription="Create a new document." ma:contentTypeScope="" ma:versionID="06bf15494d29ebba432c17c506818b23">
  <xsd:schema xmlns:xsd="http://www.w3.org/2001/XMLSchema" xmlns:xs="http://www.w3.org/2001/XMLSchema" xmlns:p="http://schemas.microsoft.com/office/2006/metadata/properties" xmlns:ns2="93fe6df5-d457-4430-b84c-c146a6ca45b5" targetNamespace="http://schemas.microsoft.com/office/2006/metadata/properties" ma:root="true" ma:fieldsID="ab81205fc2632b78ca1b071af7c9b8c3" ns2:_="">
    <xsd:import namespace="93fe6df5-d457-4430-b84c-c146a6ca45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e6df5-d457-4430-b84c-c146a6ca45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5C70FC-18A8-4E09-903C-F5C7CB1A293B}">
  <ds:schemaRefs>
    <ds:schemaRef ds:uri="http://schemas.microsoft.com/sharepoint/v3/contenttype/forms"/>
  </ds:schemaRefs>
</ds:datastoreItem>
</file>

<file path=customXml/itemProps2.xml><?xml version="1.0" encoding="utf-8"?>
<ds:datastoreItem xmlns:ds="http://schemas.openxmlformats.org/officeDocument/2006/customXml" ds:itemID="{CA5E4F22-718F-4C00-8704-A5C69BD2E7FD}">
  <ds:schemaRefs>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93fe6df5-d457-4430-b84c-c146a6ca45b5"/>
    <ds:schemaRef ds:uri="http://purl.org/dc/dcmitype/"/>
  </ds:schemaRefs>
</ds:datastoreItem>
</file>

<file path=customXml/itemProps3.xml><?xml version="1.0" encoding="utf-8"?>
<ds:datastoreItem xmlns:ds="http://schemas.openxmlformats.org/officeDocument/2006/customXml" ds:itemID="{0777C845-E3B9-4CA5-8CA2-624DBACC5D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fe6df5-d457-4430-b84c-c146a6ca4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4609</TotalTime>
  <Words>3932</Words>
  <Application>Microsoft Office PowerPoint</Application>
  <PresentationFormat>Widescreen</PresentationFormat>
  <Paragraphs>204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Blue Ridge SF</vt:lpstr>
      <vt:lpstr>Calibri</vt:lpstr>
      <vt:lpstr>Gill Sans Nova</vt:lpstr>
      <vt:lpstr>Segoe UI</vt:lpstr>
      <vt:lpstr>Times New Roman</vt:lpstr>
      <vt:lpstr>GradientRiseVTI</vt:lpstr>
      <vt:lpstr>REDUCING OUR SCHOOL’S NEGATIVE IMPACT ON THE ENVIRONMENT</vt:lpstr>
      <vt:lpstr>THE Main culprits</vt:lpstr>
      <vt:lpstr>Department for education sustainability &amp; climate change strategy 2022</vt:lpstr>
      <vt:lpstr>We are going to require The School, its staff and ITS students, to electronically sign a PLEDGE  that they will do whatever is in their power to ensure that they and their school have as little negative impact on the environment as possible. </vt:lpstr>
      <vt:lpstr>PowerPoint Presentation</vt:lpstr>
      <vt:lpstr>PowerPoint Presentation</vt:lpstr>
      <vt:lpstr>PowerPoint Presentation</vt:lpstr>
      <vt:lpstr>1-A SCHEME OF WORK TO FOSTER SUSTAINABILITY SKILLS              beyond school </vt:lpstr>
      <vt:lpstr>Environmental Anxiety</vt:lpstr>
      <vt:lpstr>‘Make do and mend’ </vt:lpstr>
      <vt:lpstr>‘Eating sustainably’ </vt:lpstr>
      <vt:lpstr>‘Reducing energy consumption’ </vt:lpstr>
      <vt:lpstr>PowerPoint Presentation</vt:lpstr>
      <vt:lpstr>2-monthLY ENVIRONMENTal                    newsletter..</vt:lpstr>
      <vt:lpstr>3-OUR ENVIRONMENTal action      website..</vt:lpstr>
      <vt:lpstr>Staff &amp; student surveys &amp; results</vt:lpstr>
      <vt:lpstr>Staff &amp; student surveys &amp; results</vt:lpstr>
      <vt:lpstr>Budget plan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Prospering an Environmental Future </dc:title>
  <dc:creator>Gracie Bongo</dc:creator>
  <cp:lastModifiedBy>Lizzie Sturdy (EAS)</cp:lastModifiedBy>
  <cp:revision>19</cp:revision>
  <cp:lastPrinted>2023-05-26T12:30:44Z</cp:lastPrinted>
  <dcterms:created xsi:type="dcterms:W3CDTF">2023-03-17T20:14:10Z</dcterms:created>
  <dcterms:modified xsi:type="dcterms:W3CDTF">2023-06-05T09:07:13Z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0x010100361AC140332B484C97A770944EF545E4</vt:lpwstr>
  </property>
</Properties>
</file>